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068" r:id="rId1"/>
  </p:sldMasterIdLst>
  <p:notesMasterIdLst>
    <p:notesMasterId r:id="rId42"/>
  </p:notesMasterIdLst>
  <p:sldIdLst>
    <p:sldId id="303" r:id="rId2"/>
    <p:sldId id="305" r:id="rId3"/>
    <p:sldId id="265" r:id="rId4"/>
    <p:sldId id="267" r:id="rId5"/>
    <p:sldId id="268" r:id="rId6"/>
    <p:sldId id="269" r:id="rId7"/>
    <p:sldId id="270" r:id="rId8"/>
    <p:sldId id="271" r:id="rId9"/>
    <p:sldId id="272" r:id="rId10"/>
    <p:sldId id="273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0" r:id="rId27"/>
    <p:sldId id="291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309" r:id="rId36"/>
    <p:sldId id="310" r:id="rId37"/>
    <p:sldId id="311" r:id="rId38"/>
    <p:sldId id="299" r:id="rId39"/>
    <p:sldId id="300" r:id="rId40"/>
    <p:sldId id="301" r:id="rId41"/>
  </p:sldIdLst>
  <p:sldSz cx="9906000" cy="6858000" type="A4"/>
  <p:notesSz cx="6807200" cy="9939338"/>
  <p:defaultTextStyle>
    <a:defPPr>
      <a:defRPr lang="ko-KR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5pPr>
    <a:lvl6pPr marL="2286000" algn="l" defTabSz="914400" rtl="0" eaLnBrk="1" latinLnBrk="1" hangingPunct="1"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6pPr>
    <a:lvl7pPr marL="2743200" algn="l" defTabSz="914400" rtl="0" eaLnBrk="1" latinLnBrk="1" hangingPunct="1"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7pPr>
    <a:lvl8pPr marL="3200400" algn="l" defTabSz="914400" rtl="0" eaLnBrk="1" latinLnBrk="1" hangingPunct="1"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8pPr>
    <a:lvl9pPr marL="3657600" algn="l" defTabSz="914400" rtl="0" eaLnBrk="1" latinLnBrk="1" hangingPunct="1">
      <a:defRPr kern="1200">
        <a:solidFill>
          <a:schemeClr val="tx1"/>
        </a:solidFill>
        <a:latin typeface="Arial" charset="0"/>
        <a:ea typeface="굴림" pitchFamily="50" charset="-127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64">
          <p15:clr>
            <a:srgbClr val="A4A3A4"/>
          </p15:clr>
        </p15:guide>
        <p15:guide id="2" orient="horz" pos="3552">
          <p15:clr>
            <a:srgbClr val="A4A3A4"/>
          </p15:clr>
        </p15:guide>
        <p15:guide id="3" pos="31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30">
          <p15:clr>
            <a:srgbClr val="A4A3A4"/>
          </p15:clr>
        </p15:guide>
        <p15:guide id="2" pos="214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99"/>
    <a:srgbClr val="336699"/>
    <a:srgbClr val="66CCFF"/>
    <a:srgbClr val="22340E"/>
    <a:srgbClr val="586D2D"/>
    <a:srgbClr val="FFAFAF"/>
    <a:srgbClr val="66FF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8799B23B-EC83-4686-B30A-512413B5E67A}" styleName="밝은 스타일 3 - 강조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  <a:tblStyle styleId="{0E3FDE45-AF77-4B5C-9715-49D594BDF05E}" styleName="밝은 스타일 1 - 강조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68D230F3-CF80-4859-8CE7-A43EE81993B5}" styleName="밝은 스타일 1 - 강조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21E4AEA4-8DFA-4A89-87EB-49C32662AFE0}" styleName="보통 스타일 2 - 강조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83" autoAdjust="0"/>
    <p:restoredTop sz="94625" autoAdjust="0"/>
  </p:normalViewPr>
  <p:slideViewPr>
    <p:cSldViewPr>
      <p:cViewPr varScale="1">
        <p:scale>
          <a:sx n="72" d="100"/>
          <a:sy n="72" d="100"/>
        </p:scale>
        <p:origin x="138" y="54"/>
      </p:cViewPr>
      <p:guideLst>
        <p:guide orient="horz" pos="3264"/>
        <p:guide orient="horz" pos="3552"/>
        <p:guide pos="31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126" d="100"/>
          <a:sy n="126" d="100"/>
        </p:scale>
        <p:origin x="-3060" y="-96"/>
      </p:cViewPr>
      <p:guideLst>
        <p:guide orient="horz" pos="3130"/>
        <p:guide pos="214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433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56038" y="0"/>
            <a:ext cx="2949575" cy="4968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5427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714375" y="746125"/>
            <a:ext cx="5380038" cy="3725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434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1038" y="4721225"/>
            <a:ext cx="5445125" cy="44719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ko-KR" altLang="en-US" noProof="0"/>
              <a:t>마스터 텍스트 스타일을 편집합니다</a:t>
            </a:r>
          </a:p>
          <a:p>
            <a:pPr lvl="1"/>
            <a:r>
              <a:rPr lang="ko-KR" altLang="en-US" noProof="0"/>
              <a:t>둘째 수준</a:t>
            </a:r>
          </a:p>
          <a:p>
            <a:pPr lvl="2"/>
            <a:r>
              <a:rPr lang="ko-KR" altLang="en-US" noProof="0"/>
              <a:t>셋째 수준</a:t>
            </a:r>
          </a:p>
          <a:p>
            <a:pPr lvl="3"/>
            <a:r>
              <a:rPr lang="ko-KR" altLang="en-US" noProof="0"/>
              <a:t>넷째 수준</a:t>
            </a:r>
          </a:p>
          <a:p>
            <a:pPr lvl="4"/>
            <a:r>
              <a:rPr lang="ko-KR" altLang="en-US" noProof="0"/>
              <a:t>다섯째 수준</a:t>
            </a:r>
          </a:p>
        </p:txBody>
      </p:sp>
      <p:sp>
        <p:nvSpPr>
          <p:cNvPr id="1434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endParaRPr lang="en-US" altLang="ko-KR"/>
          </a:p>
        </p:txBody>
      </p:sp>
      <p:sp>
        <p:nvSpPr>
          <p:cNvPr id="1434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56038" y="9440863"/>
            <a:ext cx="2949575" cy="49688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latinLnBrk="1" hangingPunct="1">
              <a:defRPr kumimoji="1" sz="1200">
                <a:latin typeface="굴림" pitchFamily="50" charset="-127"/>
                <a:ea typeface="굴림" pitchFamily="50" charset="-127"/>
              </a:defRPr>
            </a:lvl1pPr>
          </a:lstStyle>
          <a:p>
            <a:pPr>
              <a:defRPr/>
            </a:pPr>
            <a:fld id="{5EDF3AE0-73CB-4822-8F3C-218737565B8C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298212677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1pPr>
    <a:lvl2pPr marL="4572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2pPr>
    <a:lvl3pPr marL="9144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3pPr>
    <a:lvl4pPr marL="13716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4pPr>
    <a:lvl5pPr marL="1828800" algn="l" rtl="0" eaLnBrk="0" fontAlgn="base" latinLnBrk="1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굴림" pitchFamily="50" charset="-127"/>
        <a:ea typeface="굴림" pitchFamily="50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5310598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741587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309270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208845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59202325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732145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2732145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7587766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513171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7017679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19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39219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25310598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0392198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6597399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4027933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40279335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4027933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4027933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4303821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1321854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71493490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29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08570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75602927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011081271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09308319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32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9832728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9832728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98327289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34013196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85059174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43746306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3025814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39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3302581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12610828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40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47767780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5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826087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45763029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7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487743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98714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EDF3AE0-73CB-4822-8F3C-218737565B8C}" type="slidenum">
              <a:rPr lang="en-US" altLang="ko-KR" smtClean="0"/>
              <a:pPr>
                <a:defRPr/>
              </a:pPr>
              <a:t>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8789019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Master" Target="../slideMasters/slideMaster1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png"/><Relationship Id="rId4" Type="http://schemas.openxmlformats.org/officeDocument/2006/relationships/oleObject" Target="../embeddings/oleObject1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챕터제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362200"/>
            <a:ext cx="8686800" cy="990600"/>
          </a:xfrm>
        </p:spPr>
        <p:txBody>
          <a:bodyPr vert="horz" lIns="91440" tIns="45720" rIns="91440" bIns="45720" rtlCol="0" anchor="t">
            <a:normAutofit fontScale="97500"/>
          </a:bodyPr>
          <a:lstStyle>
            <a:lvl1pPr>
              <a:defRPr kumimoji="0" lang="ko-KR" altLang="en-US" sz="4400" b="1" i="0" u="none" strike="noStrike" cap="none" spc="0" normalizeH="0" baseline="0" dirty="0">
                <a:ln w="18415" cmpd="sng">
                  <a:noFill/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/>
                <a:uLnTx/>
                <a:uFillTx/>
                <a:latin typeface="+mn-ea"/>
                <a:ea typeface="+mn-ea"/>
                <a:cs typeface="Arial" charset="0"/>
              </a:defRPr>
            </a:lvl1pPr>
          </a:lstStyle>
          <a:p>
            <a:pPr marL="0" marR="0" lvl="0" indent="0" fontAlgn="auto">
              <a:lnSpc>
                <a:spcPct val="100000"/>
              </a:lnSpc>
              <a:spcAft>
                <a:spcPts val="0"/>
              </a:spcAft>
              <a:buClrTx/>
              <a:buSzTx/>
              <a:buFontTx/>
              <a:tabLst/>
            </a:pPr>
            <a:endParaRPr lang="ko-KR" altLang="en-US" dirty="0"/>
          </a:p>
        </p:txBody>
      </p:sp>
      <p:sp>
        <p:nvSpPr>
          <p:cNvPr id="7" name="텍스트 개체 틀 6"/>
          <p:cNvSpPr>
            <a:spLocks noGrp="1"/>
          </p:cNvSpPr>
          <p:nvPr>
            <p:ph type="body" sz="quarter" idx="13"/>
          </p:nvPr>
        </p:nvSpPr>
        <p:spPr>
          <a:xfrm>
            <a:off x="762000" y="4114800"/>
            <a:ext cx="3886200" cy="369332"/>
          </a:xfrm>
          <a:noFill/>
        </p:spPr>
        <p:txBody>
          <a:bodyPr wrap="square" rtlCol="0">
            <a:spAutoFit/>
          </a:bodyPr>
          <a:lstStyle>
            <a:lvl1pPr marL="0" indent="0">
              <a:buNone/>
              <a:defRPr lang="ko-KR" altLang="en-US" sz="1800" b="1" smtClean="0">
                <a:latin typeface="+mj-ea"/>
                <a:ea typeface="+mj-ea"/>
              </a:defRPr>
            </a:lvl1pPr>
            <a:lvl2pPr>
              <a:defRPr lang="ko-KR" altLang="en-US" smtClean="0">
                <a:latin typeface="Arial" charset="0"/>
                <a:ea typeface="굴림" pitchFamily="50" charset="-127"/>
              </a:defRPr>
            </a:lvl2pPr>
            <a:lvl3pPr>
              <a:defRPr lang="ko-KR" altLang="en-US" smtClean="0">
                <a:latin typeface="Arial" charset="0"/>
                <a:ea typeface="굴림" pitchFamily="50" charset="-127"/>
              </a:defRPr>
            </a:lvl3pPr>
            <a:lvl4pPr>
              <a:defRPr lang="ko-KR" altLang="en-US" smtClean="0">
                <a:latin typeface="Arial" charset="0"/>
                <a:ea typeface="굴림" pitchFamily="50" charset="-127"/>
              </a:defRPr>
            </a:lvl4pPr>
            <a:lvl5pPr>
              <a:defRPr lang="ko-KR" altLang="en-US">
                <a:latin typeface="Arial" charset="0"/>
                <a:ea typeface="굴림" pitchFamily="50" charset="-127"/>
              </a:defRPr>
            </a:lvl5pPr>
          </a:lstStyle>
          <a:p>
            <a:pPr lvl="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ko-KR" altLang="en-US" dirty="0"/>
              <a:t>마스터 텍스트 스타일을 편집합니다</a:t>
            </a:r>
          </a:p>
        </p:txBody>
      </p:sp>
      <p:pic>
        <p:nvPicPr>
          <p:cNvPr id="5" name="그림 4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12700" y="0"/>
            <a:ext cx="9906000" cy="1728788"/>
          </a:xfrm>
          <a:prstGeom prst="rect">
            <a:avLst/>
          </a:prstGeom>
          <a:effectLst>
            <a:outerShdw blurRad="88900" dist="25400" dir="5400000" algn="t" rotWithShape="0">
              <a:schemeClr val="tx1">
                <a:alpha val="40000"/>
              </a:schemeClr>
            </a:outerShdw>
          </a:effectLst>
        </p:spPr>
      </p:pic>
      <p:graphicFrame>
        <p:nvGraphicFramePr>
          <p:cNvPr id="3" name="개체 2"/>
          <p:cNvGraphicFramePr>
            <a:graphicFrameLocks noChangeAspect="1"/>
          </p:cNvGraphicFramePr>
          <p:nvPr userDrawn="1">
            <p:extLst>
              <p:ext uri="{D42A27DB-BD31-4B8C-83A1-F6EECF244321}">
                <p14:modId xmlns:p14="http://schemas.microsoft.com/office/powerpoint/2010/main" val="2009827745"/>
              </p:ext>
            </p:extLst>
          </p:nvPr>
        </p:nvGraphicFramePr>
        <p:xfrm>
          <a:off x="7772400" y="4572000"/>
          <a:ext cx="1506600" cy="20320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8" name="Image" r:id="rId4" imgW="5092063" imgH="6869841" progId="Photoshop.Image.13">
                  <p:embed/>
                </p:oleObj>
              </mc:Choice>
              <mc:Fallback>
                <p:oleObj name="Image" r:id="rId4" imgW="5092063" imgH="6869841" progId="Photoshop.Image.13">
                  <p:embed/>
                  <p:pic>
                    <p:nvPicPr>
                      <p:cNvPr id="0" name="개체 1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7772400" y="4572000"/>
                        <a:ext cx="1506600" cy="20320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/>
          <p:cNvSpPr txBox="1"/>
          <p:nvPr userDrawn="1"/>
        </p:nvSpPr>
        <p:spPr>
          <a:xfrm>
            <a:off x="6828140" y="1066800"/>
            <a:ext cx="12490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</a:rPr>
              <a:t>9th edition</a:t>
            </a:r>
            <a:endParaRPr lang="ko-KR" altLang="en-US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692941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학습목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0" y="1371600"/>
            <a:ext cx="9220200" cy="5105400"/>
          </a:xfrm>
          <a:prstGeom prst="rect">
            <a:avLst/>
          </a:prstGeom>
          <a:ln w="19050">
            <a:noFill/>
          </a:ln>
        </p:spPr>
        <p:txBody>
          <a:bodyPr/>
          <a:lstStyle>
            <a:lvl1pPr>
              <a:lnSpc>
                <a:spcPct val="150000"/>
              </a:lnSpc>
              <a:buFont typeface="Wingdings" pitchFamily="2" charset="2"/>
              <a:buChar char="l"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  <a:lvl2pPr>
              <a:lnSpc>
                <a:spcPct val="150000"/>
              </a:lnSpc>
              <a:buFont typeface="맑은 고딕" pitchFamily="50" charset="-127"/>
              <a:buChar char="-"/>
              <a:defRPr sz="1600">
                <a:solidFill>
                  <a:schemeClr val="tx1"/>
                </a:solidFill>
              </a:defRPr>
            </a:lvl2pPr>
            <a:lvl3pPr>
              <a:lnSpc>
                <a:spcPct val="150000"/>
              </a:lnSpc>
              <a:buFontTx/>
              <a:buBlip>
                <a:blip r:embed="rId2"/>
              </a:buBlip>
              <a:defRPr sz="1200">
                <a:solidFill>
                  <a:schemeClr val="accent1">
                    <a:lumMod val="25000"/>
                  </a:schemeClr>
                </a:solidFill>
              </a:defRPr>
            </a:lvl3pPr>
            <a:lvl4pPr>
              <a:lnSpc>
                <a:spcPct val="150000"/>
              </a:lnSpc>
              <a:buFont typeface="Arial" pitchFamily="34" charset="0"/>
              <a:buChar char="•"/>
              <a:defRPr sz="1000">
                <a:solidFill>
                  <a:schemeClr val="accent1">
                    <a:lumMod val="25000"/>
                  </a:schemeClr>
                </a:solidFill>
              </a:defRPr>
            </a:lvl4pPr>
            <a:lvl5pPr>
              <a:lnSpc>
                <a:spcPct val="150000"/>
              </a:lnSpc>
              <a:defRPr sz="800">
                <a:solidFill>
                  <a:schemeClr val="accent1">
                    <a:lumMod val="25000"/>
                  </a:schemeClr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4" hasCustomPrompt="1"/>
          </p:nvPr>
        </p:nvSpPr>
        <p:spPr>
          <a:xfrm>
            <a:off x="2288704" y="533400"/>
            <a:ext cx="7052400" cy="504056"/>
          </a:xfrm>
          <a:prstGeom prst="rect">
            <a:avLst/>
          </a:prstGeom>
        </p:spPr>
        <p:txBody>
          <a:bodyPr anchor="b"/>
          <a:lstStyle>
            <a:lvl1pPr marL="0" indent="0" algn="l">
              <a:buFont typeface="Wingdings" pitchFamily="2" charset="2"/>
              <a:buChar char="§"/>
              <a:defRPr sz="2400" b="1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 학습목표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/>
        <p:txBody>
          <a:bodyPr/>
          <a:lstStyle>
            <a:lvl1pPr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직사각형 4"/>
          <p:cNvSpPr/>
          <p:nvPr userDrawn="1"/>
        </p:nvSpPr>
        <p:spPr>
          <a:xfrm>
            <a:off x="38100" y="1089954"/>
            <a:ext cx="9867900" cy="777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19792" y="76200"/>
            <a:ext cx="699407" cy="943590"/>
          </a:xfrm>
          <a:prstGeom prst="rect">
            <a:avLst/>
          </a:prstGeom>
        </p:spPr>
      </p:pic>
      <p:sp>
        <p:nvSpPr>
          <p:cNvPr id="8" name="TextBox 7"/>
          <p:cNvSpPr txBox="1"/>
          <p:nvPr userDrawn="1"/>
        </p:nvSpPr>
        <p:spPr>
          <a:xfrm>
            <a:off x="8839200" y="828344"/>
            <a:ext cx="797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</a:rPr>
              <a:t>9</a:t>
            </a:r>
            <a:r>
              <a:rPr lang="en-US" altLang="ko-KR" sz="1100" baseline="30000" dirty="0">
                <a:solidFill>
                  <a:schemeClr val="bg2">
                    <a:lumMod val="25000"/>
                  </a:schemeClr>
                </a:solidFill>
              </a:rPr>
              <a:t>th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</a:rPr>
              <a:t> edition</a:t>
            </a:r>
            <a:endParaRPr lang="ko-KR" altLang="en-US" sz="11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목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44488" y="1268760"/>
            <a:ext cx="9180512" cy="5208240"/>
          </a:xfrm>
          <a:prstGeom prst="rect">
            <a:avLst/>
          </a:prstGeom>
          <a:ln w="19050">
            <a:noFill/>
          </a:ln>
        </p:spPr>
        <p:txBody>
          <a:bodyPr/>
          <a:lstStyle>
            <a:lvl1pPr>
              <a:lnSpc>
                <a:spcPct val="130000"/>
              </a:lnSpc>
              <a:buFont typeface="Wingdings" pitchFamily="2" charset="2"/>
              <a:buChar char="l"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  <a:lvl2pPr>
              <a:lnSpc>
                <a:spcPct val="130000"/>
              </a:lnSpc>
              <a:buFont typeface="맑은 고딕" pitchFamily="50" charset="-127"/>
              <a:buChar char="-"/>
              <a:defRPr sz="1600">
                <a:solidFill>
                  <a:schemeClr val="tx1"/>
                </a:solidFill>
              </a:defRPr>
            </a:lvl2pPr>
            <a:lvl3pPr>
              <a:lnSpc>
                <a:spcPct val="130000"/>
              </a:lnSpc>
              <a:buFontTx/>
              <a:buBlip>
                <a:blip r:embed="rId2"/>
              </a:buBlip>
              <a:defRPr sz="1200">
                <a:solidFill>
                  <a:schemeClr val="accent1">
                    <a:lumMod val="25000"/>
                  </a:schemeClr>
                </a:solidFill>
              </a:defRPr>
            </a:lvl3pPr>
            <a:lvl4pPr>
              <a:lnSpc>
                <a:spcPct val="130000"/>
              </a:lnSpc>
              <a:buFont typeface="Arial" pitchFamily="34" charset="0"/>
              <a:buChar char="•"/>
              <a:defRPr sz="1000">
                <a:solidFill>
                  <a:schemeClr val="accent1">
                    <a:lumMod val="25000"/>
                  </a:schemeClr>
                </a:solidFill>
              </a:defRPr>
            </a:lvl4pPr>
            <a:lvl5pPr>
              <a:lnSpc>
                <a:spcPct val="130000"/>
              </a:lnSpc>
              <a:defRPr sz="800">
                <a:solidFill>
                  <a:schemeClr val="accent1">
                    <a:lumMod val="25000"/>
                  </a:schemeClr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4" hasCustomPrompt="1"/>
          </p:nvPr>
        </p:nvSpPr>
        <p:spPr>
          <a:xfrm>
            <a:off x="2360712" y="620688"/>
            <a:ext cx="7052400" cy="41644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lang="ko-KR" altLang="en-US" sz="2400" b="1" dirty="0" smtClean="0">
                <a:effectLst/>
              </a:defRPr>
            </a:lvl1pPr>
          </a:lstStyle>
          <a:p>
            <a:pPr marL="0" lvl="0" indent="0">
              <a:buFont typeface="Wingdings" pitchFamily="2" charset="2"/>
              <a:buChar char="§"/>
            </a:pPr>
            <a:r>
              <a:rPr lang="ko-KR" altLang="en-US" dirty="0"/>
              <a:t> 목차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D73FAA-EDF4-477B-8EE5-59031FF4DC0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직사각형 4"/>
          <p:cNvSpPr/>
          <p:nvPr userDrawn="1"/>
        </p:nvSpPr>
        <p:spPr>
          <a:xfrm>
            <a:off x="38100" y="1089954"/>
            <a:ext cx="9867900" cy="7770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8839200" y="830680"/>
            <a:ext cx="797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</a:rPr>
              <a:t>9</a:t>
            </a:r>
            <a:r>
              <a:rPr lang="en-US" altLang="ko-KR" sz="1100" baseline="30000" dirty="0">
                <a:solidFill>
                  <a:schemeClr val="bg2">
                    <a:lumMod val="25000"/>
                  </a:schemeClr>
                </a:solidFill>
              </a:rPr>
              <a:t>th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</a:rPr>
              <a:t> edition</a:t>
            </a:r>
            <a:endParaRPr lang="ko-KR" altLang="en-US" sz="11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304800" y="1371600"/>
            <a:ext cx="9220200" cy="5105400"/>
          </a:xfrm>
          <a:prstGeom prst="rect">
            <a:avLst/>
          </a:prstGeom>
          <a:ln w="19050">
            <a:noFill/>
          </a:ln>
        </p:spPr>
        <p:txBody>
          <a:bodyPr/>
          <a:lstStyle>
            <a:lvl1pPr>
              <a:lnSpc>
                <a:spcPct val="130000"/>
              </a:lnSpc>
              <a:buFont typeface="Wingdings" pitchFamily="2" charset="2"/>
              <a:buChar char="l"/>
              <a:defRPr sz="2000" b="1">
                <a:solidFill>
                  <a:schemeClr val="accent6">
                    <a:lumMod val="50000"/>
                  </a:schemeClr>
                </a:solidFill>
                <a:effectLst/>
              </a:defRPr>
            </a:lvl1pPr>
            <a:lvl2pPr>
              <a:lnSpc>
                <a:spcPct val="130000"/>
              </a:lnSpc>
              <a:buFont typeface="맑은 고딕" pitchFamily="50" charset="-127"/>
              <a:buChar char="-"/>
              <a:defRPr sz="1600">
                <a:solidFill>
                  <a:schemeClr val="tx1"/>
                </a:solidFill>
                <a:effectLst/>
              </a:defRPr>
            </a:lvl2pPr>
            <a:lvl3pPr>
              <a:lnSpc>
                <a:spcPct val="130000"/>
              </a:lnSpc>
              <a:buFontTx/>
              <a:buBlip>
                <a:blip r:embed="rId2"/>
              </a:buBlip>
              <a:defRPr sz="1200">
                <a:solidFill>
                  <a:schemeClr val="accent1">
                    <a:lumMod val="25000"/>
                  </a:schemeClr>
                </a:solidFill>
                <a:effectLst/>
              </a:defRPr>
            </a:lvl3pPr>
            <a:lvl4pPr>
              <a:lnSpc>
                <a:spcPct val="130000"/>
              </a:lnSpc>
              <a:buFont typeface="Arial" pitchFamily="34" charset="0"/>
              <a:buChar char="•"/>
              <a:defRPr sz="1000">
                <a:solidFill>
                  <a:schemeClr val="accent1">
                    <a:lumMod val="25000"/>
                  </a:schemeClr>
                </a:solidFill>
                <a:effectLst/>
              </a:defRPr>
            </a:lvl4pPr>
            <a:lvl5pPr>
              <a:lnSpc>
                <a:spcPct val="130000"/>
              </a:lnSpc>
              <a:defRPr sz="800">
                <a:solidFill>
                  <a:schemeClr val="accent1">
                    <a:lumMod val="25000"/>
                  </a:schemeClr>
                </a:solidFill>
                <a:effectLst/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4"/>
          </p:nvPr>
        </p:nvSpPr>
        <p:spPr>
          <a:xfrm>
            <a:off x="2360712" y="620688"/>
            <a:ext cx="7052400" cy="416440"/>
          </a:xfrm>
          <a:prstGeom prst="rect">
            <a:avLst/>
          </a:prstGeom>
        </p:spPr>
        <p:txBody>
          <a:bodyPr anchor="b"/>
          <a:lstStyle>
            <a:lvl1pPr marL="0" indent="0" algn="l">
              <a:buFont typeface="Wingdings" pitchFamily="2" charset="2"/>
              <a:buNone/>
              <a:defRPr sz="2400" b="1">
                <a:solidFill>
                  <a:schemeClr val="tx1"/>
                </a:solidFill>
                <a:effectLst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마스터 텍스트 스타일을 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360712" y="332656"/>
            <a:ext cx="6126136" cy="304800"/>
          </a:xfrm>
          <a:prstGeom prst="rect">
            <a:avLst/>
          </a:prstGeom>
        </p:spPr>
        <p:txBody>
          <a:bodyPr/>
          <a:lstStyle>
            <a:lvl1pPr algn="l">
              <a:defRPr sz="1600" b="1">
                <a:solidFill>
                  <a:srgbClr val="C00000"/>
                </a:solidFill>
                <a:effectLst/>
                <a:latin typeface="Arial Black" pitchFamily="34" charset="0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D73FAA-EDF4-477B-8EE5-59031FF4DC0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6" name="직사각형 5"/>
          <p:cNvSpPr/>
          <p:nvPr userDrawn="1"/>
        </p:nvSpPr>
        <p:spPr>
          <a:xfrm>
            <a:off x="-3448" y="11081"/>
            <a:ext cx="9909448" cy="27045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20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48716" y="281538"/>
            <a:ext cx="502770" cy="678300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 userDrawn="1"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04056" y="1005808"/>
            <a:ext cx="792088" cy="199333"/>
          </a:xfrm>
          <a:prstGeom prst="rect">
            <a:avLst/>
          </a:prstGeom>
        </p:spPr>
      </p:pic>
      <p:sp>
        <p:nvSpPr>
          <p:cNvPr id="10" name="직사각형 9"/>
          <p:cNvSpPr/>
          <p:nvPr userDrawn="1"/>
        </p:nvSpPr>
        <p:spPr>
          <a:xfrm>
            <a:off x="38100" y="1256795"/>
            <a:ext cx="98679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8839200" y="996948"/>
            <a:ext cx="797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</a:rPr>
              <a:t>9</a:t>
            </a:r>
            <a:r>
              <a:rPr lang="en-US" altLang="ko-KR" sz="1100" baseline="30000" dirty="0">
                <a:solidFill>
                  <a:schemeClr val="bg2">
                    <a:lumMod val="25000"/>
                  </a:schemeClr>
                </a:solidFill>
              </a:rPr>
              <a:t>th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</a:rPr>
              <a:t> edition</a:t>
            </a:r>
            <a:endParaRPr lang="ko-KR" altLang="en-US" sz="11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학습정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488504" y="1196752"/>
            <a:ext cx="9036496" cy="5280248"/>
          </a:xfrm>
          <a:prstGeom prst="rect">
            <a:avLst/>
          </a:prstGeom>
          <a:ln w="19050">
            <a:noFill/>
          </a:ln>
        </p:spPr>
        <p:txBody>
          <a:bodyPr/>
          <a:lstStyle>
            <a:lvl1pPr>
              <a:lnSpc>
                <a:spcPct val="130000"/>
              </a:lnSpc>
              <a:buFont typeface="Wingdings" pitchFamily="2" charset="2"/>
              <a:buChar char="l"/>
              <a:defRPr sz="2000" b="1">
                <a:solidFill>
                  <a:schemeClr val="accent6">
                    <a:lumMod val="50000"/>
                  </a:schemeClr>
                </a:solidFill>
              </a:defRPr>
            </a:lvl1pPr>
            <a:lvl2pPr marL="800100" indent="-342900">
              <a:lnSpc>
                <a:spcPct val="130000"/>
              </a:lnSpc>
              <a:buFont typeface="+mj-ea"/>
              <a:buAutoNum type="circleNumDbPlain"/>
              <a:defRPr sz="1600">
                <a:solidFill>
                  <a:schemeClr val="tx1"/>
                </a:solidFill>
              </a:defRPr>
            </a:lvl2pPr>
            <a:lvl3pPr>
              <a:lnSpc>
                <a:spcPct val="130000"/>
              </a:lnSpc>
              <a:buFontTx/>
              <a:buBlip>
                <a:blip r:embed="rId2"/>
              </a:buBlip>
              <a:defRPr sz="1200">
                <a:solidFill>
                  <a:schemeClr val="accent1">
                    <a:lumMod val="25000"/>
                  </a:schemeClr>
                </a:solidFill>
              </a:defRPr>
            </a:lvl3pPr>
            <a:lvl4pPr>
              <a:lnSpc>
                <a:spcPct val="130000"/>
              </a:lnSpc>
              <a:buFont typeface="Arial" pitchFamily="34" charset="0"/>
              <a:buChar char="•"/>
              <a:defRPr sz="1000">
                <a:solidFill>
                  <a:schemeClr val="accent1">
                    <a:lumMod val="25000"/>
                  </a:schemeClr>
                </a:solidFill>
              </a:defRPr>
            </a:lvl4pPr>
            <a:lvl5pPr>
              <a:lnSpc>
                <a:spcPct val="130000"/>
              </a:lnSpc>
              <a:defRPr sz="800">
                <a:solidFill>
                  <a:schemeClr val="accent1">
                    <a:lumMod val="25000"/>
                  </a:schemeClr>
                </a:solidFill>
              </a:defRPr>
            </a:lvl5pPr>
          </a:lstStyle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14" name="텍스트 개체 틀 2"/>
          <p:cNvSpPr>
            <a:spLocks noGrp="1"/>
          </p:cNvSpPr>
          <p:nvPr>
            <p:ph type="body" idx="14" hasCustomPrompt="1"/>
          </p:nvPr>
        </p:nvSpPr>
        <p:spPr>
          <a:xfrm>
            <a:off x="2432720" y="620688"/>
            <a:ext cx="7052400" cy="416440"/>
          </a:xfrm>
          <a:prstGeom prst="rect">
            <a:avLst/>
          </a:prstGeom>
        </p:spPr>
        <p:txBody>
          <a:bodyPr anchor="b"/>
          <a:lstStyle>
            <a:lvl1pPr marL="0" indent="0" algn="l">
              <a:buFont typeface="Wingdings" pitchFamily="2" charset="2"/>
              <a:buChar char="§"/>
              <a:defRPr sz="2400">
                <a:solidFill>
                  <a:srgbClr val="C00000"/>
                </a:solidFill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ko-KR" altLang="en-US" dirty="0"/>
              <a:t> 학습정리</a:t>
            </a:r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5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FD73FAA-EDF4-477B-8EE5-59031FF4DC00}" type="slidenum">
              <a:rPr lang="en-US" altLang="ko-KR"/>
              <a:pPr>
                <a:defRPr/>
              </a:pPr>
              <a:t>‹#›</a:t>
            </a:fld>
            <a:endParaRPr lang="en-US" altLang="ko-KR"/>
          </a:p>
        </p:txBody>
      </p:sp>
      <p:sp>
        <p:nvSpPr>
          <p:cNvPr id="5" name="직사각형 4"/>
          <p:cNvSpPr/>
          <p:nvPr userDrawn="1"/>
        </p:nvSpPr>
        <p:spPr>
          <a:xfrm>
            <a:off x="38100" y="1098696"/>
            <a:ext cx="9867900" cy="4571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 userDrawn="1"/>
        </p:nvSpPr>
        <p:spPr>
          <a:xfrm>
            <a:off x="8915400" y="827855"/>
            <a:ext cx="79701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</a:rPr>
              <a:t>9</a:t>
            </a:r>
            <a:r>
              <a:rPr lang="en-US" altLang="ko-KR" sz="1100" baseline="30000" dirty="0">
                <a:solidFill>
                  <a:schemeClr val="bg2">
                    <a:lumMod val="25000"/>
                  </a:schemeClr>
                </a:solidFill>
              </a:rPr>
              <a:t>th</a:t>
            </a:r>
            <a:r>
              <a:rPr lang="en-US" altLang="ko-KR" sz="1100" dirty="0">
                <a:solidFill>
                  <a:schemeClr val="bg2">
                    <a:lumMod val="25000"/>
                  </a:schemeClr>
                </a:solidFill>
              </a:rPr>
              <a:t> edition</a:t>
            </a:r>
            <a:endParaRPr lang="ko-KR" altLang="en-US" sz="1100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75982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2360712" y="274638"/>
            <a:ext cx="7049988" cy="8501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495300" y="1268760"/>
            <a:ext cx="8915400" cy="485740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495300" y="635635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5482F-3EC1-4E1D-9CCE-1AC6A3808CAB}" type="datetimeFigureOut">
              <a:rPr lang="ko-KR" altLang="en-US" smtClean="0"/>
              <a:pPr/>
              <a:t>2023-12-26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3384550" y="6356350"/>
            <a:ext cx="31369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7099300" y="6553200"/>
            <a:ext cx="2311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B2BF0604-FE16-4B66-9629-C3E20BBBDACF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73" r:id="rId1"/>
    <p:sldLayoutId id="2147484070" r:id="rId2"/>
    <p:sldLayoutId id="2147484071" r:id="rId3"/>
    <p:sldLayoutId id="2147484072" r:id="rId4"/>
    <p:sldLayoutId id="2147484074" r:id="rId5"/>
  </p:sldLayoutIdLst>
  <p:txStyles>
    <p:titleStyle>
      <a:lvl1pPr algn="ctr" defTabSz="914400" rtl="0" eaLnBrk="1" latinLnBrk="1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1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1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0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  <a:alpha val="1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lvl="0"/>
            <a:r>
              <a:rPr lang="en-US" altLang="ko-KR" dirty="0"/>
              <a:t>1</a:t>
            </a:r>
            <a:r>
              <a:rPr lang="ko-KR" altLang="en-US" dirty="0"/>
              <a:t>부  개요</a:t>
            </a: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632520" y="1988840"/>
            <a:ext cx="8712968" cy="86409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1200" cap="none" spc="0" normalizeH="0" baseline="0" noProof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uLnTx/>
              <a:uFillTx/>
              <a:latin typeface="+mn-ea"/>
              <a:ea typeface="+mn-ea"/>
              <a:cs typeface="Arial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4793" y="3276600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ea"/>
                <a:ea typeface="+mn-ea"/>
              </a:rPr>
              <a:t>1</a:t>
            </a:r>
            <a:r>
              <a:rPr lang="ko-KR" altLang="en-US" b="1" dirty="0">
                <a:latin typeface="+mn-ea"/>
                <a:ea typeface="+mn-ea"/>
              </a:rPr>
              <a:t>부에서는 컴퓨터와 프로그램의 관계</a:t>
            </a:r>
            <a:r>
              <a:rPr lang="en-US" altLang="ko-KR" b="1" dirty="0">
                <a:latin typeface="+mn-ea"/>
                <a:ea typeface="+mn-ea"/>
              </a:rPr>
              <a:t>, </a:t>
            </a:r>
            <a:r>
              <a:rPr lang="ko-KR" altLang="en-US" b="1" dirty="0">
                <a:latin typeface="+mn-ea"/>
                <a:ea typeface="+mn-ea"/>
              </a:rPr>
              <a:t>프로그램의 작성과 실행방법</a:t>
            </a:r>
            <a:r>
              <a:rPr lang="en-US" altLang="ko-KR" b="1" dirty="0">
                <a:latin typeface="+mn-ea"/>
                <a:ea typeface="+mn-ea"/>
              </a:rPr>
              <a:t>, </a:t>
            </a:r>
          </a:p>
          <a:p>
            <a:r>
              <a:rPr lang="ko-KR" altLang="en-US" b="1" dirty="0">
                <a:latin typeface="+mn-ea"/>
                <a:ea typeface="+mn-ea"/>
              </a:rPr>
              <a:t>자바 프로그램 작성을 위한 환경 구축과 실습 방법 등에 대해 설명합니다</a:t>
            </a:r>
            <a:r>
              <a:rPr lang="en-US" altLang="ko-KR" b="1" dirty="0">
                <a:latin typeface="+mn-ea"/>
                <a:ea typeface="+mn-ea"/>
              </a:rPr>
              <a:t>.</a:t>
            </a:r>
            <a:endParaRPr lang="ko-KR" altLang="en-US" b="1" dirty="0">
              <a:latin typeface="+mn-ea"/>
              <a:ea typeface="+mn-ea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1047493" y="4382869"/>
            <a:ext cx="777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latin typeface="+mn-lt"/>
              </a:rPr>
              <a:t>Chapter 1 : </a:t>
            </a:r>
            <a:r>
              <a:rPr lang="ko-KR" altLang="en-US" b="1" dirty="0">
                <a:latin typeface="+mn-lt"/>
              </a:rPr>
              <a:t>컴퓨터와</a:t>
            </a:r>
            <a:r>
              <a:rPr lang="en-US" altLang="ko-KR" b="1" dirty="0">
                <a:latin typeface="+mn-lt"/>
              </a:rPr>
              <a:t> </a:t>
            </a:r>
            <a:r>
              <a:rPr lang="ko-KR" altLang="en-US" b="1" dirty="0">
                <a:latin typeface="+mn-lt"/>
              </a:rPr>
              <a:t>프로그램 그리고 자바</a:t>
            </a:r>
            <a:endParaRPr lang="en-US" altLang="ko-KR" b="1" dirty="0">
              <a:latin typeface="+mn-lt"/>
            </a:endParaRPr>
          </a:p>
          <a:p>
            <a:r>
              <a:rPr lang="en-US" altLang="ko-KR" b="1" dirty="0">
                <a:latin typeface="+mn-lt"/>
              </a:rPr>
              <a:t>Chapter 2 : </a:t>
            </a:r>
            <a:r>
              <a:rPr lang="ko-KR" altLang="en-US" b="1" dirty="0">
                <a:latin typeface="+mn-lt"/>
              </a:rPr>
              <a:t>자바의</a:t>
            </a:r>
            <a:r>
              <a:rPr lang="en-US" altLang="ko-KR" b="1" dirty="0">
                <a:latin typeface="+mn-lt"/>
              </a:rPr>
              <a:t> </a:t>
            </a:r>
            <a:r>
              <a:rPr lang="ko-KR" altLang="en-US" b="1" dirty="0">
                <a:latin typeface="+mn-lt"/>
              </a:rPr>
              <a:t>환경 구축과 실습</a:t>
            </a:r>
            <a:endParaRPr lang="ko-KR" altLang="en-US" b="1" dirty="0">
              <a:latin typeface="+mn-lt"/>
              <a:ea typeface="+mj-ea"/>
            </a:endParaRPr>
          </a:p>
        </p:txBody>
      </p:sp>
      <p:sp>
        <p:nvSpPr>
          <p:cNvPr id="12" name="슬라이드 번호 개체 틀 5"/>
          <p:cNvSpPr txBox="1">
            <a:spLocks/>
          </p:cNvSpPr>
          <p:nvPr/>
        </p:nvSpPr>
        <p:spPr>
          <a:xfrm>
            <a:off x="7099300" y="6553200"/>
            <a:ext cx="2311400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fld id="{4FD73FAA-EDF4-477B-8EE5-59031FF4DC00}" type="slidenum">
              <a:rPr lang="en-US" altLang="ko-KR" sz="1200" smtClean="0"/>
              <a:pPr algn="r">
                <a:defRPr/>
              </a:pPr>
              <a:t>1</a:t>
            </a:fld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510279547"/>
      </p:ext>
    </p:extLst>
  </p:cSld>
  <p:clrMapOvr>
    <a:masterClrMapping/>
  </p:clrMapOvr>
  <p:transition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주요 언어로 작성된 프로그램</a:t>
            </a:r>
            <a:r>
              <a:rPr lang="en-US" altLang="ko-KR" dirty="0"/>
              <a:t>(1</a:t>
            </a:r>
            <a:r>
              <a:rPr lang="ko-KR" altLang="en-US" dirty="0"/>
              <a:t>부터 </a:t>
            </a:r>
            <a:r>
              <a:rPr lang="en-US" altLang="ko-KR" dirty="0"/>
              <a:t>100</a:t>
            </a:r>
            <a:r>
              <a:rPr lang="ko-KR" altLang="en-US" dirty="0"/>
              <a:t>까지의 합을 구하는 프로그램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코볼 프로그램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2-2 </a:t>
            </a:r>
            <a:r>
              <a:rPr lang="ko-KR" altLang="en-US" dirty="0"/>
              <a:t>프로그래밍 언어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10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704528" y="2060848"/>
          <a:ext cx="8534400" cy="448056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8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80696">
                <a:tc>
                  <a:txBody>
                    <a:bodyPr/>
                    <a:lstStyle/>
                    <a:p>
                      <a:pPr latinLnBrk="1"/>
                      <a:r>
                        <a:rPr lang="fr-FR" altLang="ko-KR" b="0" dirty="0"/>
                        <a:t>IDENTIFICATION   </a:t>
                      </a:r>
                    </a:p>
                    <a:p>
                      <a:pPr latinLnBrk="1"/>
                      <a:r>
                        <a:rPr lang="fr-FR" altLang="ko-KR" b="0" dirty="0"/>
                        <a:t>PROGRAM-ID.    </a:t>
                      </a:r>
                    </a:p>
                    <a:p>
                      <a:pPr latinLnBrk="1"/>
                      <a:r>
                        <a:rPr lang="fr-FR" altLang="ko-KR" b="0" dirty="0"/>
                        <a:t>ENVIRONMENT    </a:t>
                      </a:r>
                    </a:p>
                    <a:p>
                      <a:pPr latinLnBrk="1"/>
                      <a:r>
                        <a:rPr lang="fr-FR" altLang="ko-KR" b="0" dirty="0"/>
                        <a:t>CONFIGURATION  SECTION.</a:t>
                      </a:r>
                    </a:p>
                    <a:p>
                      <a:pPr latinLnBrk="1"/>
                      <a:r>
                        <a:rPr lang="en-US" altLang="ko-KR" b="0" dirty="0"/>
                        <a:t>SOURCE-COMPUTER.  </a:t>
                      </a:r>
                    </a:p>
                    <a:p>
                      <a:pPr latinLnBrk="1"/>
                      <a:r>
                        <a:rPr lang="en-US" altLang="ko-KR" b="0" dirty="0"/>
                        <a:t>OBJECT-COMPUTER. </a:t>
                      </a:r>
                    </a:p>
                    <a:p>
                      <a:pPr latinLnBrk="1"/>
                      <a:r>
                        <a:rPr lang="en-US" altLang="ko-KR" b="0" dirty="0"/>
                        <a:t>INPUT-OUTPUT    </a:t>
                      </a:r>
                    </a:p>
                    <a:p>
                      <a:pPr latinLnBrk="1"/>
                      <a:r>
                        <a:rPr lang="en-US" altLang="ko-KR" b="0" dirty="0"/>
                        <a:t>FILE-CONTROL.   </a:t>
                      </a:r>
                    </a:p>
                    <a:p>
                      <a:pPr latinLnBrk="1"/>
                      <a:r>
                        <a:rPr lang="en-US" altLang="ko-KR" b="0" dirty="0"/>
                        <a:t>DATA      </a:t>
                      </a:r>
                    </a:p>
                    <a:p>
                      <a:pPr latinLnBrk="1"/>
                      <a:r>
                        <a:rPr lang="en-US" altLang="ko-KR" b="0" dirty="0"/>
                        <a:t>FILE      </a:t>
                      </a:r>
                    </a:p>
                    <a:p>
                      <a:pPr latinLnBrk="1"/>
                      <a:r>
                        <a:rPr lang="en-US" altLang="ko-KR" b="0" dirty="0"/>
                        <a:t>FD  PR-F  LABEL </a:t>
                      </a:r>
                    </a:p>
                    <a:p>
                      <a:pPr latinLnBrk="1"/>
                      <a:r>
                        <a:rPr lang="en-US" altLang="ko-KR" b="0" dirty="0"/>
                        <a:t>01  PR-R  PIC </a:t>
                      </a:r>
                    </a:p>
                    <a:p>
                      <a:pPr latinLnBrk="1"/>
                      <a:r>
                        <a:rPr lang="en-US" altLang="ko-KR" b="0" dirty="0"/>
                        <a:t>WORKING-STORAGE </a:t>
                      </a:r>
                    </a:p>
                    <a:p>
                      <a:pPr latinLnBrk="1"/>
                      <a:r>
                        <a:rPr lang="en-US" altLang="ko-KR" b="0" dirty="0"/>
                        <a:t>01 LIST.</a:t>
                      </a:r>
                    </a:p>
                    <a:p>
                      <a:pPr latinLnBrk="1"/>
                      <a:r>
                        <a:rPr lang="en-US" altLang="ko-KR" b="0" dirty="0"/>
                        <a:t>  03 N PIC 9(3).</a:t>
                      </a:r>
                    </a:p>
                    <a:p>
                      <a:pPr latinLnBrk="1"/>
                      <a:r>
                        <a:rPr lang="en-US" altLang="ko-KR" b="0" dirty="0"/>
                        <a:t>  03 HAP PIC 9(4).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fr-FR" altLang="ko-KR" b="0" dirty="0"/>
                        <a:t>DIVISION.</a:t>
                      </a:r>
                    </a:p>
                    <a:p>
                      <a:pPr latinLnBrk="1"/>
                      <a:r>
                        <a:rPr lang="fr-FR" altLang="ko-KR" b="0" dirty="0"/>
                        <a:t>HAP.</a:t>
                      </a:r>
                    </a:p>
                    <a:p>
                      <a:pPr latinLnBrk="1"/>
                      <a:r>
                        <a:rPr lang="fr-FR" altLang="ko-KR" b="0" dirty="0"/>
                        <a:t>DIVISION.</a:t>
                      </a:r>
                    </a:p>
                    <a:p>
                      <a:pPr latinLnBrk="1"/>
                      <a:endParaRPr lang="en-US" altLang="ko-KR" b="0" dirty="0"/>
                    </a:p>
                    <a:p>
                      <a:pPr latinLnBrk="1"/>
                      <a:r>
                        <a:rPr lang="en-US" altLang="ko-KR" b="0" dirty="0"/>
                        <a:t>IBM-PC.</a:t>
                      </a:r>
                    </a:p>
                    <a:p>
                      <a:pPr latinLnBrk="1"/>
                      <a:r>
                        <a:rPr lang="en-US" altLang="ko-KR" b="0" dirty="0"/>
                        <a:t>IBM-PC.</a:t>
                      </a:r>
                    </a:p>
                    <a:p>
                      <a:pPr latinLnBrk="1"/>
                      <a:r>
                        <a:rPr lang="en-US" altLang="ko-KR" b="0" dirty="0"/>
                        <a:t>SECTION.</a:t>
                      </a:r>
                    </a:p>
                    <a:p>
                      <a:pPr latinLnBrk="1"/>
                      <a:r>
                        <a:rPr lang="en-US" altLang="ko-KR" b="0" dirty="0"/>
                        <a:t>SELECT PR-F ASSIGN TO OUTPUT ":HAP".</a:t>
                      </a:r>
                    </a:p>
                    <a:p>
                      <a:pPr latinLnBrk="1"/>
                      <a:r>
                        <a:rPr lang="en-US" altLang="ko-KR" b="0" dirty="0"/>
                        <a:t>DIVISION.</a:t>
                      </a:r>
                    </a:p>
                    <a:p>
                      <a:pPr latinLnBrk="1"/>
                      <a:r>
                        <a:rPr lang="en-US" altLang="ko-KR" b="0" dirty="0"/>
                        <a:t>SECTION.</a:t>
                      </a:r>
                    </a:p>
                    <a:p>
                      <a:pPr latinLnBrk="1"/>
                      <a:r>
                        <a:rPr lang="en-US" altLang="ko-KR" b="0" dirty="0"/>
                        <a:t>RECORD OMITTED.</a:t>
                      </a:r>
                    </a:p>
                    <a:p>
                      <a:pPr latinLnBrk="1"/>
                      <a:r>
                        <a:rPr lang="en-US" altLang="ko-KR" b="0" dirty="0"/>
                        <a:t>X(80).</a:t>
                      </a:r>
                    </a:p>
                    <a:p>
                      <a:pPr latinLnBrk="1"/>
                      <a:r>
                        <a:rPr lang="en-US" altLang="ko-KR" b="0" dirty="0"/>
                        <a:t>SECTION.</a:t>
                      </a:r>
                    </a:p>
                    <a:p>
                      <a:pPr latinLnBrk="1"/>
                      <a:endParaRPr lang="en-US" altLang="ko-KR" b="0" dirty="0"/>
                    </a:p>
                    <a:p>
                      <a:pPr latinLnBrk="1"/>
                      <a:endParaRPr lang="en-US" altLang="ko-KR" b="0" dirty="0"/>
                    </a:p>
                    <a:p>
                      <a:pPr latinLnBrk="1"/>
                      <a:endParaRPr lang="en-US" altLang="ko-KR" b="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159061"/>
            <a:ext cx="9119011" cy="441960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33849140"/>
      </p:ext>
    </p:extLst>
  </p:cSld>
  <p:clrMapOvr>
    <a:masterClrMapping/>
  </p:clrMapOvr>
  <p:transition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주요 언어로 작성된 프로그램</a:t>
            </a:r>
            <a:r>
              <a:rPr lang="en-US" altLang="ko-KR" dirty="0"/>
              <a:t>(1</a:t>
            </a:r>
            <a:r>
              <a:rPr lang="ko-KR" altLang="en-US" dirty="0"/>
              <a:t>부터 </a:t>
            </a:r>
            <a:r>
              <a:rPr lang="en-US" altLang="ko-KR" dirty="0"/>
              <a:t>100</a:t>
            </a:r>
            <a:r>
              <a:rPr lang="ko-KR" altLang="en-US" dirty="0"/>
              <a:t>까지의 합을 구하는 프로그램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베이직 프로그램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2-2 </a:t>
            </a:r>
            <a:r>
              <a:rPr lang="ko-KR" altLang="en-US" dirty="0"/>
              <a:t>프로그래밍 언어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11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85800" y="2132856"/>
          <a:ext cx="8534400" cy="4191744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3352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81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1917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10 SUM = 0</a:t>
                      </a:r>
                    </a:p>
                    <a:p>
                      <a:pPr latinLnBrk="1"/>
                      <a:r>
                        <a:rPr lang="en-US" altLang="ko-KR" b="0" dirty="0"/>
                        <a:t>20 FOR I=1 TO 100</a:t>
                      </a:r>
                    </a:p>
                    <a:p>
                      <a:pPr latinLnBrk="1"/>
                      <a:r>
                        <a:rPr lang="en-US" altLang="ko-KR" b="0" dirty="0"/>
                        <a:t>30 SUM = SUM + I</a:t>
                      </a:r>
                    </a:p>
                    <a:p>
                      <a:pPr latinLnBrk="1"/>
                      <a:r>
                        <a:rPr lang="en-US" altLang="ko-KR" b="0" dirty="0"/>
                        <a:t>40 NEXT I</a:t>
                      </a:r>
                    </a:p>
                    <a:p>
                      <a:pPr latinLnBrk="1"/>
                      <a:r>
                        <a:rPr lang="en-US" altLang="ko-KR" b="0" dirty="0"/>
                        <a:t>50 PRINT SUM</a:t>
                      </a:r>
                    </a:p>
                    <a:p>
                      <a:pPr latinLnBrk="1"/>
                      <a:r>
                        <a:rPr lang="en-US" altLang="ko-KR" b="0" dirty="0"/>
                        <a:t>60 END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endParaRPr lang="ko-KR" altLang="en-US" b="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632520" y="2420888"/>
            <a:ext cx="2928958" cy="874508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1" y="2132856"/>
            <a:ext cx="8229600" cy="2334452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304870133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주요 언어로 작성된 프로그램</a:t>
            </a:r>
            <a:r>
              <a:rPr lang="en-US" altLang="ko-KR" dirty="0"/>
              <a:t>(1</a:t>
            </a:r>
            <a:r>
              <a:rPr lang="ko-KR" altLang="en-US" dirty="0"/>
              <a:t>부터 </a:t>
            </a:r>
            <a:r>
              <a:rPr lang="en-US" altLang="ko-KR" dirty="0"/>
              <a:t>100</a:t>
            </a:r>
            <a:r>
              <a:rPr lang="ko-KR" altLang="en-US" dirty="0"/>
              <a:t>까지의 합을 구하는 프로그램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파스칼 프로그램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2-2 </a:t>
            </a:r>
            <a:r>
              <a:rPr lang="ko-KR" altLang="en-US" dirty="0"/>
              <a:t>프로그래밍 언어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12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85800" y="2132856"/>
          <a:ext cx="8534400" cy="4191744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853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917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program hap;</a:t>
                      </a:r>
                    </a:p>
                    <a:p>
                      <a:pPr latinLnBrk="1"/>
                      <a:r>
                        <a:rPr lang="en-US" altLang="ko-KR" b="0" dirty="0"/>
                        <a:t>uses</a:t>
                      </a:r>
                    </a:p>
                    <a:p>
                      <a:pPr latinLnBrk="1"/>
                      <a:r>
                        <a:rPr lang="en-US" altLang="ko-KR" b="0" dirty="0"/>
                        <a:t>  </a:t>
                      </a:r>
                      <a:r>
                        <a:rPr lang="en-US" altLang="ko-KR" b="0" dirty="0" err="1"/>
                        <a:t>Crt</a:t>
                      </a:r>
                      <a:r>
                        <a:rPr lang="en-US" altLang="ko-KR" b="0" dirty="0"/>
                        <a:t>;</a:t>
                      </a:r>
                    </a:p>
                    <a:p>
                      <a:pPr latinLnBrk="1"/>
                      <a:r>
                        <a:rPr lang="en-US" altLang="ko-KR" b="0" dirty="0" err="1"/>
                        <a:t>var</a:t>
                      </a:r>
                      <a:endParaRPr lang="en-US" altLang="ko-KR" b="0" dirty="0"/>
                    </a:p>
                    <a:p>
                      <a:pPr latinLnBrk="1"/>
                      <a:r>
                        <a:rPr lang="en-US" altLang="ko-KR" b="0" dirty="0"/>
                        <a:t>  </a:t>
                      </a:r>
                      <a:r>
                        <a:rPr lang="en-US" altLang="ko-KR" b="0" dirty="0" err="1"/>
                        <a:t>i,sum:integer</a:t>
                      </a:r>
                      <a:r>
                        <a:rPr lang="en-US" altLang="ko-KR" b="0" dirty="0"/>
                        <a:t>;</a:t>
                      </a:r>
                    </a:p>
                    <a:p>
                      <a:pPr latinLnBrk="1"/>
                      <a:r>
                        <a:rPr lang="en-US" altLang="ko-KR" b="0" dirty="0"/>
                        <a:t>begin</a:t>
                      </a:r>
                    </a:p>
                    <a:p>
                      <a:pPr latinLnBrk="1"/>
                      <a:r>
                        <a:rPr lang="en-US" altLang="ko-KR" b="0" dirty="0"/>
                        <a:t>  </a:t>
                      </a:r>
                      <a:r>
                        <a:rPr lang="en-US" altLang="ko-KR" b="0" dirty="0" err="1"/>
                        <a:t>clrscr</a:t>
                      </a:r>
                      <a:r>
                        <a:rPr lang="en-US" altLang="ko-KR" b="0" dirty="0"/>
                        <a:t>;</a:t>
                      </a:r>
                    </a:p>
                    <a:p>
                      <a:pPr latinLnBrk="1"/>
                      <a:r>
                        <a:rPr lang="en-US" altLang="ko-KR" b="0" dirty="0"/>
                        <a:t> 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:=0;</a:t>
                      </a:r>
                    </a:p>
                    <a:p>
                      <a:pPr latinLnBrk="1"/>
                      <a:r>
                        <a:rPr lang="en-US" altLang="ko-KR" b="0" dirty="0"/>
                        <a:t>  sum:=0;</a:t>
                      </a:r>
                    </a:p>
                    <a:p>
                      <a:pPr latinLnBrk="1"/>
                      <a:r>
                        <a:rPr lang="en-US" altLang="ko-KR" b="0" dirty="0"/>
                        <a:t>  for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:=0 to 100 do</a:t>
                      </a:r>
                    </a:p>
                    <a:p>
                      <a:pPr latinLnBrk="1"/>
                      <a:r>
                        <a:rPr lang="en-US" altLang="ko-KR" b="0" dirty="0"/>
                        <a:t>    sum := sum +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;</a:t>
                      </a:r>
                    </a:p>
                    <a:p>
                      <a:pPr latinLnBrk="1"/>
                      <a:r>
                        <a:rPr lang="en-US" altLang="ko-KR" b="0" dirty="0"/>
                        <a:t>	 </a:t>
                      </a:r>
                      <a:r>
                        <a:rPr lang="en-US" altLang="ko-KR" b="0" dirty="0" err="1"/>
                        <a:t>writeln</a:t>
                      </a:r>
                      <a:r>
                        <a:rPr lang="en-US" altLang="ko-KR" b="0" dirty="0"/>
                        <a:t>('1</a:t>
                      </a:r>
                      <a:r>
                        <a:rPr lang="ko-KR" altLang="en-US" b="0" dirty="0"/>
                        <a:t>부터 </a:t>
                      </a:r>
                      <a:r>
                        <a:rPr lang="en-US" altLang="ko-KR" b="0" dirty="0"/>
                        <a:t>100</a:t>
                      </a:r>
                      <a:r>
                        <a:rPr lang="ko-KR" altLang="en-US" b="0" dirty="0"/>
                        <a:t>까지의 합은 </a:t>
                      </a:r>
                      <a:r>
                        <a:rPr lang="en-US" altLang="ko-KR" b="0" dirty="0"/>
                        <a:t>===&gt; ',sum);</a:t>
                      </a:r>
                    </a:p>
                    <a:p>
                      <a:pPr latinLnBrk="1"/>
                      <a:r>
                        <a:rPr lang="en-US" altLang="ko-KR" b="0" dirty="0"/>
                        <a:t>end.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750128" y="4659976"/>
            <a:ext cx="5715040" cy="857256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2209800"/>
            <a:ext cx="7391400" cy="3969220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64961912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주요 언어로 작성된 프로그램</a:t>
            </a:r>
            <a:r>
              <a:rPr lang="en-US" altLang="ko-KR" dirty="0"/>
              <a:t>(1</a:t>
            </a:r>
            <a:r>
              <a:rPr lang="ko-KR" altLang="en-US" dirty="0"/>
              <a:t>부터 </a:t>
            </a:r>
            <a:r>
              <a:rPr lang="en-US" altLang="ko-KR" dirty="0"/>
              <a:t>100</a:t>
            </a:r>
            <a:r>
              <a:rPr lang="ko-KR" altLang="en-US" dirty="0"/>
              <a:t>까지의 합을 구하는 프로그램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C</a:t>
            </a:r>
            <a:r>
              <a:rPr lang="ko-KR" altLang="en-US" dirty="0"/>
              <a:t> 프로그램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2-2 </a:t>
            </a:r>
            <a:r>
              <a:rPr lang="ko-KR" altLang="en-US" dirty="0"/>
              <a:t>프로그래밍 언어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13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85800" y="2132856"/>
          <a:ext cx="8534400" cy="4191744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853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917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#include	&lt;</a:t>
                      </a:r>
                      <a:r>
                        <a:rPr lang="en-US" altLang="ko-KR" b="0" dirty="0" err="1"/>
                        <a:t>stdio.h</a:t>
                      </a:r>
                      <a:r>
                        <a:rPr lang="en-US" altLang="ko-KR" b="0" dirty="0"/>
                        <a:t>&gt;</a:t>
                      </a:r>
                    </a:p>
                    <a:p>
                      <a:pPr latinLnBrk="1"/>
                      <a:r>
                        <a:rPr lang="en-US" altLang="ko-KR" b="0" dirty="0"/>
                        <a:t>#include	&lt;</a:t>
                      </a:r>
                      <a:r>
                        <a:rPr lang="en-US" altLang="ko-KR" b="0" dirty="0" err="1"/>
                        <a:t>conio.h</a:t>
                      </a:r>
                      <a:r>
                        <a:rPr lang="en-US" altLang="ko-KR" b="0" dirty="0"/>
                        <a:t>&gt;</a:t>
                      </a:r>
                    </a:p>
                    <a:p>
                      <a:pPr latinLnBrk="1"/>
                      <a:r>
                        <a:rPr lang="en-US" altLang="ko-KR" b="0" dirty="0"/>
                        <a:t>main()</a:t>
                      </a:r>
                    </a:p>
                    <a:p>
                      <a:pPr latinLnBrk="1"/>
                      <a:r>
                        <a:rPr lang="en-US" altLang="ko-KR" b="0" dirty="0"/>
                        <a:t>{</a:t>
                      </a:r>
                    </a:p>
                    <a:p>
                      <a:pPr latinLnBrk="1"/>
                      <a:r>
                        <a:rPr lang="en-US" altLang="ko-KR" b="0" dirty="0"/>
                        <a:t>  </a:t>
                      </a:r>
                      <a:r>
                        <a:rPr lang="en-US" altLang="ko-KR" b="0" dirty="0" err="1"/>
                        <a:t>int</a:t>
                      </a:r>
                      <a:r>
                        <a:rPr lang="en-US" altLang="ko-KR" b="0" dirty="0"/>
                        <a:t>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, sum;</a:t>
                      </a:r>
                    </a:p>
                    <a:p>
                      <a:pPr latinLnBrk="1"/>
                      <a:r>
                        <a:rPr lang="en-US" altLang="ko-KR" b="0" dirty="0"/>
                        <a:t>  </a:t>
                      </a:r>
                      <a:r>
                        <a:rPr lang="en-US" altLang="ko-KR" b="0" dirty="0" err="1"/>
                        <a:t>clrscr</a:t>
                      </a:r>
                      <a:r>
                        <a:rPr lang="en-US" altLang="ko-KR" b="0" dirty="0"/>
                        <a:t>();</a:t>
                      </a:r>
                    </a:p>
                    <a:p>
                      <a:pPr latinLnBrk="1"/>
                      <a:r>
                        <a:rPr lang="en-US" altLang="ko-KR" b="0" dirty="0"/>
                        <a:t> 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=0;</a:t>
                      </a:r>
                    </a:p>
                    <a:p>
                      <a:pPr latinLnBrk="1"/>
                      <a:r>
                        <a:rPr lang="en-US" altLang="ko-KR" b="0" dirty="0"/>
                        <a:t>  sum=0;</a:t>
                      </a:r>
                    </a:p>
                    <a:p>
                      <a:pPr latinLnBrk="1"/>
                      <a:r>
                        <a:rPr lang="en-US" altLang="ko-KR" b="0" dirty="0"/>
                        <a:t>  for (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=0;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&lt;=100;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++)</a:t>
                      </a:r>
                    </a:p>
                    <a:p>
                      <a:pPr latinLnBrk="1"/>
                      <a:r>
                        <a:rPr lang="en-US" altLang="ko-KR" b="0" dirty="0"/>
                        <a:t>    sum = sum +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;</a:t>
                      </a:r>
                    </a:p>
                    <a:p>
                      <a:pPr latinLnBrk="1"/>
                      <a:r>
                        <a:rPr lang="en-US" altLang="ko-KR" b="0" dirty="0"/>
                        <a:t>	 </a:t>
                      </a:r>
                      <a:r>
                        <a:rPr lang="en-US" altLang="ko-KR" b="0" dirty="0" err="1"/>
                        <a:t>printf</a:t>
                      </a:r>
                      <a:r>
                        <a:rPr lang="en-US" altLang="ko-KR" b="0" dirty="0"/>
                        <a:t>("1</a:t>
                      </a:r>
                      <a:r>
                        <a:rPr lang="ko-KR" altLang="en-US" b="0" dirty="0"/>
                        <a:t>부터 </a:t>
                      </a:r>
                      <a:r>
                        <a:rPr lang="en-US" altLang="ko-KR" b="0" dirty="0"/>
                        <a:t>100</a:t>
                      </a:r>
                      <a:r>
                        <a:rPr lang="ko-KR" altLang="en-US" b="0" dirty="0"/>
                        <a:t>까지의 합은 </a:t>
                      </a:r>
                      <a:r>
                        <a:rPr lang="en-US" altLang="ko-KR" b="0" dirty="0"/>
                        <a:t>===&gt; %d\</a:t>
                      </a:r>
                      <a:r>
                        <a:rPr lang="en-US" altLang="ko-KR" b="0" dirty="0" err="1"/>
                        <a:t>n",sum</a:t>
                      </a:r>
                      <a:r>
                        <a:rPr lang="en-US" altLang="ko-KR" b="0" dirty="0"/>
                        <a:t>);</a:t>
                      </a:r>
                    </a:p>
                    <a:p>
                      <a:pPr latinLnBrk="1"/>
                      <a:r>
                        <a:rPr lang="en-US" altLang="ko-KR" b="0" dirty="0"/>
                        <a:t>}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809596" y="4365104"/>
            <a:ext cx="6215106" cy="857256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202687"/>
            <a:ext cx="8689638" cy="3893313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626315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주요 언어로 작성된 프로그램</a:t>
            </a:r>
            <a:r>
              <a:rPr lang="en-US" altLang="ko-KR" dirty="0"/>
              <a:t>(1</a:t>
            </a:r>
            <a:r>
              <a:rPr lang="ko-KR" altLang="en-US" dirty="0"/>
              <a:t>부터 </a:t>
            </a:r>
            <a:r>
              <a:rPr lang="en-US" altLang="ko-KR" dirty="0"/>
              <a:t>100</a:t>
            </a:r>
            <a:r>
              <a:rPr lang="ko-KR" altLang="en-US" dirty="0"/>
              <a:t>까지의 합을 구하는 프로그램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Java</a:t>
            </a:r>
            <a:r>
              <a:rPr lang="ko-KR" altLang="en-US" dirty="0"/>
              <a:t> 프로그램 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2-2 </a:t>
            </a:r>
            <a:r>
              <a:rPr lang="ko-KR" altLang="en-US" dirty="0"/>
              <a:t>프로그래밍 언어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14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85800" y="2132856"/>
          <a:ext cx="8534400" cy="4191744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853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91744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public class </a:t>
                      </a:r>
                      <a:r>
                        <a:rPr lang="en-US" altLang="ko-KR" b="0" dirty="0" err="1"/>
                        <a:t>SumTest</a:t>
                      </a:r>
                      <a:r>
                        <a:rPr lang="en-US" altLang="ko-KR" b="0" dirty="0"/>
                        <a:t> {</a:t>
                      </a:r>
                    </a:p>
                    <a:p>
                      <a:pPr latinLnBrk="1"/>
                      <a:r>
                        <a:rPr lang="en-US" altLang="ko-KR" b="0" dirty="0"/>
                        <a:t>  public static void main(String[] </a:t>
                      </a:r>
                      <a:r>
                        <a:rPr lang="en-US" altLang="ko-KR" b="0" dirty="0" err="1"/>
                        <a:t>args</a:t>
                      </a:r>
                      <a:r>
                        <a:rPr lang="en-US" altLang="ko-KR" b="0" dirty="0"/>
                        <a:t>) {</a:t>
                      </a:r>
                    </a:p>
                    <a:p>
                      <a:pPr latinLnBrk="1"/>
                      <a:r>
                        <a:rPr lang="en-US" altLang="ko-KR" b="0" dirty="0"/>
                        <a:t>    </a:t>
                      </a:r>
                      <a:r>
                        <a:rPr lang="en-US" altLang="ko-KR" b="0" dirty="0" err="1"/>
                        <a:t>int</a:t>
                      </a:r>
                      <a:r>
                        <a:rPr lang="en-US" altLang="ko-KR" b="0" dirty="0"/>
                        <a:t>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, sum=0;</a:t>
                      </a:r>
                    </a:p>
                    <a:p>
                      <a:pPr latinLnBrk="1"/>
                      <a:r>
                        <a:rPr lang="en-US" altLang="ko-KR" b="0" dirty="0"/>
                        <a:t>    for (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 = 1 ;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 &lt;= 100 ;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 =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 + 1 ) {</a:t>
                      </a:r>
                    </a:p>
                    <a:p>
                      <a:pPr latinLnBrk="1"/>
                      <a:r>
                        <a:rPr lang="en-US" altLang="ko-KR" b="0" dirty="0"/>
                        <a:t>      sum = sum + </a:t>
                      </a:r>
                      <a:r>
                        <a:rPr lang="en-US" altLang="ko-KR" b="0" dirty="0" err="1"/>
                        <a:t>i</a:t>
                      </a:r>
                      <a:r>
                        <a:rPr lang="en-US" altLang="ko-KR" b="0" dirty="0"/>
                        <a:t>;</a:t>
                      </a:r>
                    </a:p>
                    <a:p>
                      <a:pPr latinLnBrk="1"/>
                      <a:r>
                        <a:rPr lang="en-US" altLang="ko-KR" b="0" dirty="0"/>
                        <a:t>   }</a:t>
                      </a:r>
                    </a:p>
                    <a:p>
                      <a:pPr latinLnBrk="1"/>
                      <a:r>
                        <a:rPr lang="en-US" altLang="ko-KR" b="0" dirty="0"/>
                        <a:t>   </a:t>
                      </a:r>
                      <a:r>
                        <a:rPr lang="en-US" altLang="ko-KR" b="0" dirty="0" err="1"/>
                        <a:t>System.out.println</a:t>
                      </a:r>
                      <a:r>
                        <a:rPr lang="en-US" altLang="ko-KR" b="0" dirty="0"/>
                        <a:t>("1</a:t>
                      </a:r>
                      <a:r>
                        <a:rPr lang="ko-KR" altLang="en-US" b="0" dirty="0"/>
                        <a:t>부터 </a:t>
                      </a:r>
                      <a:r>
                        <a:rPr lang="en-US" altLang="ko-KR" b="0" dirty="0"/>
                        <a:t>100</a:t>
                      </a:r>
                      <a:r>
                        <a:rPr lang="ko-KR" altLang="en-US" b="0" dirty="0"/>
                        <a:t>까지의 합은 </a:t>
                      </a:r>
                      <a:r>
                        <a:rPr lang="en-US" altLang="ko-KR" b="0" dirty="0"/>
                        <a:t>“ +sum);</a:t>
                      </a:r>
                    </a:p>
                    <a:p>
                      <a:pPr latinLnBrk="1"/>
                      <a:r>
                        <a:rPr lang="en-US" altLang="ko-KR" b="0" dirty="0"/>
                        <a:t>  }</a:t>
                      </a:r>
                    </a:p>
                    <a:p>
                      <a:pPr latinLnBrk="1"/>
                      <a:r>
                        <a:rPr lang="en-US" altLang="ko-KR" b="0" dirty="0"/>
                        <a:t>}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" name="직사각형 10"/>
          <p:cNvSpPr/>
          <p:nvPr/>
        </p:nvSpPr>
        <p:spPr>
          <a:xfrm>
            <a:off x="704528" y="2996952"/>
            <a:ext cx="6215106" cy="857256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" y="2183869"/>
            <a:ext cx="8534400" cy="345535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64835887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주요 언어로 작성된 프로그램</a:t>
            </a:r>
            <a:r>
              <a:rPr lang="en-US" altLang="ko-KR" dirty="0"/>
              <a:t>(1</a:t>
            </a:r>
            <a:r>
              <a:rPr lang="ko-KR" altLang="en-US" dirty="0"/>
              <a:t>부터 </a:t>
            </a:r>
            <a:r>
              <a:rPr lang="en-US" altLang="ko-KR" dirty="0"/>
              <a:t>100</a:t>
            </a:r>
            <a:r>
              <a:rPr lang="ko-KR" altLang="en-US" dirty="0"/>
              <a:t>까지의 합을 구하는 프로그램</a:t>
            </a:r>
            <a:r>
              <a:rPr lang="en-US" altLang="ko-KR" dirty="0"/>
              <a:t>)</a:t>
            </a:r>
          </a:p>
          <a:p>
            <a:pPr lvl="1"/>
            <a:endParaRPr lang="en-US" altLang="ko-KR" dirty="0"/>
          </a:p>
          <a:p>
            <a:pPr lvl="1"/>
            <a:r>
              <a:rPr lang="ko-KR" altLang="en-US" dirty="0"/>
              <a:t>파이선 프로그램 </a:t>
            </a:r>
            <a:r>
              <a:rPr lang="en-US" altLang="ko-KR" dirty="0"/>
              <a:t>(13p.)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sz="2400" dirty="0">
                <a:solidFill>
                  <a:srgbClr val="C00000"/>
                </a:solidFill>
              </a:rPr>
              <a:t>앞에서 살펴본 </a:t>
            </a:r>
            <a:r>
              <a:rPr lang="en-US" altLang="ko-KR" sz="2400" dirty="0">
                <a:solidFill>
                  <a:srgbClr val="C00000"/>
                </a:solidFill>
              </a:rPr>
              <a:t>8</a:t>
            </a:r>
            <a:r>
              <a:rPr lang="ko-KR" altLang="en-US" sz="2400" dirty="0">
                <a:solidFill>
                  <a:srgbClr val="C00000"/>
                </a:solidFill>
              </a:rPr>
              <a:t>가지 종류의 언어에서 느낄 수 있는 점은 몇 종류의 언어</a:t>
            </a:r>
            <a:r>
              <a:rPr lang="en-US" altLang="ko-KR" sz="2400" dirty="0">
                <a:solidFill>
                  <a:srgbClr val="C00000"/>
                </a:solidFill>
              </a:rPr>
              <a:t>(</a:t>
            </a:r>
            <a:r>
              <a:rPr lang="ko-KR" altLang="en-US" sz="2400" dirty="0">
                <a:solidFill>
                  <a:srgbClr val="C00000"/>
                </a:solidFill>
              </a:rPr>
              <a:t>어셈블리</a:t>
            </a:r>
            <a:r>
              <a:rPr lang="en-US" altLang="ko-KR" sz="2400" dirty="0">
                <a:solidFill>
                  <a:srgbClr val="C00000"/>
                </a:solidFill>
              </a:rPr>
              <a:t>, </a:t>
            </a:r>
            <a:r>
              <a:rPr lang="ko-KR" altLang="en-US" sz="2400" dirty="0">
                <a:solidFill>
                  <a:srgbClr val="C00000"/>
                </a:solidFill>
              </a:rPr>
              <a:t>코볼</a:t>
            </a:r>
            <a:r>
              <a:rPr lang="en-US" altLang="ko-KR" sz="2400" dirty="0">
                <a:solidFill>
                  <a:srgbClr val="C00000"/>
                </a:solidFill>
              </a:rPr>
              <a:t>)</a:t>
            </a:r>
            <a:r>
              <a:rPr lang="ko-KR" altLang="en-US" sz="2400" dirty="0">
                <a:solidFill>
                  <a:srgbClr val="C00000"/>
                </a:solidFill>
              </a:rPr>
              <a:t>를 제외하고는 대부분 구조가 유사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2-2 </a:t>
            </a:r>
            <a:r>
              <a:rPr lang="ko-KR" altLang="en-US" dirty="0"/>
              <a:t>프로그래밍 언어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15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09603450"/>
              </p:ext>
            </p:extLst>
          </p:nvPr>
        </p:nvGraphicFramePr>
        <p:xfrm>
          <a:off x="685800" y="2744924"/>
          <a:ext cx="8534400" cy="3579676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853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579676">
                <a:tc>
                  <a:txBody>
                    <a:bodyPr/>
                    <a:lstStyle/>
                    <a:p>
                      <a:r>
                        <a:rPr lang="en-US" altLang="ko-KR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sum=0</a:t>
                      </a:r>
                    </a:p>
                    <a:p>
                      <a:r>
                        <a:rPr lang="en-US" altLang="ko-KR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for </a:t>
                      </a:r>
                      <a:r>
                        <a:rPr lang="en-US" altLang="ko-KR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r>
                        <a:rPr lang="en-US" altLang="ko-KR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in range(1,101) :</a:t>
                      </a:r>
                    </a:p>
                    <a:p>
                      <a:r>
                        <a:rPr lang="en-US" altLang="ko-KR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       sum = sum + </a:t>
                      </a:r>
                      <a:r>
                        <a:rPr lang="en-US" altLang="ko-KR" sz="1800" b="0" i="0" u="none" strike="noStrike" kern="1200" baseline="0" dirty="0" err="1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i</a:t>
                      </a:r>
                      <a:endParaRPr lang="en-US" altLang="ko-KR" sz="1800" b="0" i="0" u="none" strike="noStrike" kern="1200" baseline="0" dirty="0">
                        <a:solidFill>
                          <a:schemeClr val="tx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  <a:p>
                      <a:r>
                        <a:rPr lang="en-US" altLang="ko-KR" sz="1800" b="0" i="0" u="none" strike="noStrike" kern="1200" baseline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  <a:cs typeface="+mn-cs"/>
                        </a:rPr>
                        <a:t>print(sum)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11" name="직사각형 10"/>
          <p:cNvSpPr/>
          <p:nvPr/>
        </p:nvSpPr>
        <p:spPr>
          <a:xfrm>
            <a:off x="704528" y="3094838"/>
            <a:ext cx="3384376" cy="504056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1" y="2668724"/>
            <a:ext cx="7696200" cy="1759131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51024188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프로그램이 컴파일러</a:t>
            </a:r>
            <a:r>
              <a:rPr lang="en-US" altLang="ko-KR" dirty="0"/>
              <a:t>(compiler)</a:t>
            </a:r>
            <a:r>
              <a:rPr lang="ko-KR" altLang="en-US" dirty="0"/>
              <a:t>에 의해 </a:t>
            </a:r>
            <a:r>
              <a:rPr lang="en-US" altLang="ko-KR" dirty="0"/>
              <a:t>0</a:t>
            </a:r>
            <a:r>
              <a:rPr lang="ko-KR" altLang="en-US" dirty="0"/>
              <a:t>과 </a:t>
            </a:r>
            <a:r>
              <a:rPr lang="en-US" altLang="ko-KR" dirty="0"/>
              <a:t>1</a:t>
            </a:r>
            <a:r>
              <a:rPr lang="ko-KR" altLang="en-US" dirty="0"/>
              <a:t>로 구성된 이진 파일</a:t>
            </a:r>
            <a:r>
              <a:rPr lang="en-US" altLang="ko-KR" dirty="0"/>
              <a:t>(0</a:t>
            </a:r>
            <a:r>
              <a:rPr lang="ko-KR" altLang="en-US" dirty="0"/>
              <a:t>과 </a:t>
            </a:r>
            <a:r>
              <a:rPr lang="en-US" altLang="ko-KR" dirty="0"/>
              <a:t>1</a:t>
            </a:r>
            <a:r>
              <a:rPr lang="ko-KR" altLang="en-US" dirty="0"/>
              <a:t>로 구성된 파일</a:t>
            </a:r>
            <a:r>
              <a:rPr lang="en-US" altLang="ko-KR" dirty="0"/>
              <a:t>)</a:t>
            </a:r>
            <a:r>
              <a:rPr lang="ko-KR" altLang="en-US" dirty="0"/>
              <a:t>로 번역된 다음</a:t>
            </a:r>
            <a:r>
              <a:rPr lang="en-US" altLang="ko-KR" dirty="0"/>
              <a:t>, </a:t>
            </a:r>
            <a:r>
              <a:rPr lang="ko-KR" altLang="en-US" dirty="0"/>
              <a:t>번역된 파일이 컴퓨터에서 실행되는 기법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3-1 </a:t>
            </a:r>
            <a:r>
              <a:rPr lang="ko-KR" altLang="en-US" dirty="0"/>
              <a:t>컴파일</a:t>
            </a:r>
            <a:r>
              <a:rPr lang="en-US" altLang="ko-KR" dirty="0"/>
              <a:t>(compile) </a:t>
            </a:r>
            <a:r>
              <a:rPr lang="ko-KR" altLang="en-US" dirty="0"/>
              <a:t>기법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3 </a:t>
            </a:r>
            <a:r>
              <a:rPr lang="ko-KR" altLang="en-US" dirty="0"/>
              <a:t>프로그램은 컴퓨터에서 어떻게 실행되는가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16</a:t>
            </a:fld>
            <a:endParaRPr lang="en-US" altLang="ko-K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56656" y="2276872"/>
            <a:ext cx="5670972" cy="36864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699090979"/>
      </p:ext>
    </p:extLst>
  </p:cSld>
  <p:clrMapOvr>
    <a:masterClrMapping/>
  </p:clrMapOvr>
  <p:transition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 err="1"/>
              <a:t>인터프리트</a:t>
            </a:r>
            <a:r>
              <a:rPr lang="en-US" altLang="ko-KR" dirty="0"/>
              <a:t>(</a:t>
            </a:r>
            <a:r>
              <a:rPr lang="ko-KR" altLang="en-US" dirty="0"/>
              <a:t>해석</a:t>
            </a:r>
            <a:r>
              <a:rPr lang="en-US" altLang="ko-KR" dirty="0"/>
              <a:t>) </a:t>
            </a:r>
            <a:r>
              <a:rPr lang="ko-KR" altLang="en-US" dirty="0"/>
              <a:t>기법은 인터프리터</a:t>
            </a:r>
            <a:r>
              <a:rPr lang="en-US" altLang="ko-KR" dirty="0"/>
              <a:t>(interpreter)</a:t>
            </a:r>
            <a:r>
              <a:rPr lang="ko-KR" altLang="en-US" dirty="0"/>
              <a:t>에 프로그램을 실행시키는 방법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3-2 </a:t>
            </a:r>
            <a:r>
              <a:rPr lang="ko-KR" altLang="en-US" dirty="0" err="1"/>
              <a:t>인터프리트</a:t>
            </a:r>
            <a:r>
              <a:rPr lang="en-US" altLang="ko-KR" dirty="0"/>
              <a:t>(</a:t>
            </a:r>
            <a:r>
              <a:rPr lang="en-US" altLang="ko-KR" dirty="0" err="1"/>
              <a:t>interprete</a:t>
            </a:r>
            <a:r>
              <a:rPr lang="en-US" altLang="ko-KR" dirty="0"/>
              <a:t>) </a:t>
            </a:r>
            <a:r>
              <a:rPr lang="ko-KR" altLang="en-US" dirty="0"/>
              <a:t>기법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3 </a:t>
            </a:r>
            <a:r>
              <a:rPr lang="ko-KR" altLang="en-US" dirty="0"/>
              <a:t>프로그램은 컴퓨터에서 어떻게 실행되는가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17</a:t>
            </a:fld>
            <a:endParaRPr lang="en-US" altLang="ko-KR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000672" y="2060848"/>
            <a:ext cx="5459512" cy="3677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879700390"/>
      </p:ext>
    </p:extLst>
  </p:cSld>
  <p:clrMapOvr>
    <a:masterClrMapping/>
  </p:clrMapOvr>
  <p:transition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컴파일 기법과 </a:t>
            </a:r>
            <a:r>
              <a:rPr lang="ko-KR" altLang="en-US" dirty="0" err="1"/>
              <a:t>인터프리트</a:t>
            </a:r>
            <a:r>
              <a:rPr lang="ko-KR" altLang="en-US" dirty="0"/>
              <a:t> 기법을 모두 사용하는 방식 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3-3 </a:t>
            </a:r>
            <a:r>
              <a:rPr lang="ko-KR" altLang="en-US" dirty="0" err="1"/>
              <a:t>하이브리드</a:t>
            </a:r>
            <a:r>
              <a:rPr lang="en-US" altLang="ko-KR" dirty="0"/>
              <a:t>(hybrid) </a:t>
            </a:r>
            <a:r>
              <a:rPr lang="ko-KR" altLang="en-US" dirty="0"/>
              <a:t>기법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3 </a:t>
            </a:r>
            <a:r>
              <a:rPr lang="ko-KR" altLang="en-US" dirty="0"/>
              <a:t>프로그램은 컴퓨터에서 어떻게 실행되는가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18</a:t>
            </a:fld>
            <a:endParaRPr lang="en-US" altLang="ko-KR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280592" y="1844824"/>
            <a:ext cx="6729958" cy="427550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92196380"/>
      </p:ext>
    </p:extLst>
  </p:cSld>
  <p:clrMapOvr>
    <a:masterClrMapping/>
  </p:clrMapOvr>
  <p:transition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>
          <a:xfrm>
            <a:off x="304800" y="1556792"/>
            <a:ext cx="9220200" cy="4920208"/>
          </a:xfrm>
        </p:spPr>
        <p:txBody>
          <a:bodyPr/>
          <a:lstStyle/>
          <a:p>
            <a:r>
              <a:rPr lang="ko-KR" altLang="en-US" dirty="0"/>
              <a:t>컴퓨터는 무엇을 실행하는가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컴퓨터는 소프트웨어를 실행합니다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소프트웨어 즉 프로그램은 어떻게 만드는가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개발자가 프로그래밍 언어를 학습하여 하고자 하는 일을 프로그램으로 기술하여 만들 수 있습니다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개발자에 의해 만들어진 프로그램을 컴퓨터가 어떻게 수행하는가</a:t>
            </a:r>
            <a:r>
              <a:rPr lang="en-US" altLang="ko-KR" dirty="0"/>
              <a:t>?</a:t>
            </a:r>
          </a:p>
          <a:p>
            <a:pPr lvl="1"/>
            <a:r>
              <a:rPr lang="ko-KR" altLang="en-US" dirty="0"/>
              <a:t>컴퓨터는 번역기나 인터프리터를 사용하여 사용자가 작성한 프로그램을 컴퓨터가 인지할 수 있는 이진 파일로 변환하여 실행할 수 있습니다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ko-KR" altLang="en-US" b="1" dirty="0"/>
              <a:t>정리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19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868265429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제목 4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lvl="0"/>
            <a:r>
              <a:rPr lang="en-US" altLang="ko-KR" dirty="0"/>
              <a:t>1</a:t>
            </a:r>
            <a:r>
              <a:rPr lang="ko-KR" altLang="en-US" dirty="0"/>
              <a:t>장 컴퓨터와 프로그램 그리고 자바</a:t>
            </a:r>
          </a:p>
        </p:txBody>
      </p:sp>
      <p:sp>
        <p:nvSpPr>
          <p:cNvPr id="8" name="제목 1"/>
          <p:cNvSpPr txBox="1">
            <a:spLocks/>
          </p:cNvSpPr>
          <p:nvPr/>
        </p:nvSpPr>
        <p:spPr>
          <a:xfrm>
            <a:off x="632520" y="1988840"/>
            <a:ext cx="8712968" cy="864096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7500"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4400" b="0" i="0" u="none" strike="noStrike" kern="1200" cap="none" spc="0" normalizeH="0" baseline="0" noProof="0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uLnTx/>
              <a:uFillTx/>
              <a:latin typeface="+mn-ea"/>
              <a:ea typeface="+mn-ea"/>
              <a:cs typeface="Arial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6800" y="3886200"/>
            <a:ext cx="574548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b="1" dirty="0">
                <a:latin typeface="+mj-ea"/>
                <a:ea typeface="+mj-ea"/>
              </a:rPr>
              <a:t>Section 1 </a:t>
            </a:r>
            <a:r>
              <a:rPr lang="ko-KR" altLang="en-US" b="1" dirty="0">
                <a:latin typeface="+mj-ea"/>
                <a:ea typeface="+mj-ea"/>
              </a:rPr>
              <a:t>컴퓨터는 무엇을 실행하는가</a:t>
            </a:r>
            <a:r>
              <a:rPr lang="en-US" altLang="ko-KR" b="1" dirty="0">
                <a:latin typeface="+mj-ea"/>
                <a:ea typeface="+mj-ea"/>
              </a:rPr>
              <a:t>?</a:t>
            </a:r>
          </a:p>
          <a:p>
            <a:r>
              <a:rPr lang="en-US" altLang="ko-KR" b="1" dirty="0">
                <a:latin typeface="+mj-ea"/>
                <a:ea typeface="+mj-ea"/>
              </a:rPr>
              <a:t>Section 2 </a:t>
            </a:r>
            <a:r>
              <a:rPr lang="ko-KR" altLang="en-US" b="1" dirty="0">
                <a:latin typeface="+mj-ea"/>
                <a:ea typeface="+mj-ea"/>
              </a:rPr>
              <a:t>프로그램은 어떻게 만들어지는가</a:t>
            </a:r>
            <a:r>
              <a:rPr lang="en-US" altLang="ko-KR" b="1" dirty="0">
                <a:latin typeface="+mj-ea"/>
                <a:ea typeface="+mj-ea"/>
              </a:rPr>
              <a:t>?</a:t>
            </a:r>
          </a:p>
          <a:p>
            <a:r>
              <a:rPr lang="en-US" altLang="ko-KR" b="1" dirty="0">
                <a:latin typeface="+mj-ea"/>
                <a:ea typeface="+mj-ea"/>
              </a:rPr>
              <a:t>Section 3 </a:t>
            </a:r>
            <a:r>
              <a:rPr lang="ko-KR" altLang="en-US" b="1" dirty="0">
                <a:latin typeface="+mj-ea"/>
                <a:ea typeface="+mj-ea"/>
              </a:rPr>
              <a:t>프로그램은 컴퓨터에서 어떻게 실행되는가</a:t>
            </a:r>
            <a:r>
              <a:rPr lang="en-US" altLang="ko-KR" b="1" dirty="0">
                <a:latin typeface="+mj-ea"/>
                <a:ea typeface="+mj-ea"/>
              </a:rPr>
              <a:t>?</a:t>
            </a:r>
          </a:p>
          <a:p>
            <a:r>
              <a:rPr lang="en-US" altLang="ko-KR" b="1" dirty="0">
                <a:latin typeface="+mj-ea"/>
                <a:ea typeface="+mj-ea"/>
              </a:rPr>
              <a:t>Section 4 </a:t>
            </a:r>
            <a:r>
              <a:rPr lang="ko-KR" altLang="en-US" b="1" dirty="0">
                <a:latin typeface="+mj-ea"/>
                <a:ea typeface="+mj-ea"/>
              </a:rPr>
              <a:t>프로그래밍 언어 </a:t>
            </a:r>
            <a:r>
              <a:rPr lang="en-US" altLang="ko-KR" b="1" dirty="0">
                <a:latin typeface="+mj-ea"/>
                <a:ea typeface="+mj-ea"/>
              </a:rPr>
              <a:t>Java</a:t>
            </a:r>
            <a:endParaRPr lang="ko-KR" altLang="en-US" b="1" dirty="0">
              <a:latin typeface="+mj-ea"/>
              <a:ea typeface="+mj-ea"/>
            </a:endParaRPr>
          </a:p>
        </p:txBody>
      </p:sp>
      <p:sp>
        <p:nvSpPr>
          <p:cNvPr id="12" name="슬라이드 번호 개체 틀 5"/>
          <p:cNvSpPr txBox="1">
            <a:spLocks/>
          </p:cNvSpPr>
          <p:nvPr/>
        </p:nvSpPr>
        <p:spPr>
          <a:xfrm>
            <a:off x="7099300" y="6553200"/>
            <a:ext cx="2311400" cy="365125"/>
          </a:xfrm>
          <a:prstGeom prst="rect">
            <a:avLst/>
          </a:prstGeom>
        </p:spPr>
        <p:txBody>
          <a:bodyPr/>
          <a:lstStyle>
            <a:defPPr>
              <a:defRPr lang="ko-KR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5pPr>
            <a:lvl6pPr marL="2286000" algn="l" defTabSz="914400" rtl="0" eaLnBrk="1" latinLnBrk="1" hangingPunct="1"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6pPr>
            <a:lvl7pPr marL="2743200" algn="l" defTabSz="914400" rtl="0" eaLnBrk="1" latinLnBrk="1" hangingPunct="1"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7pPr>
            <a:lvl8pPr marL="3200400" algn="l" defTabSz="914400" rtl="0" eaLnBrk="1" latinLnBrk="1" hangingPunct="1"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8pPr>
            <a:lvl9pPr marL="3657600" algn="l" defTabSz="914400" rtl="0" eaLnBrk="1" latinLnBrk="1" hangingPunct="1">
              <a:defRPr kern="1200">
                <a:solidFill>
                  <a:schemeClr val="tx1"/>
                </a:solidFill>
                <a:latin typeface="Arial" charset="0"/>
                <a:ea typeface="굴림" pitchFamily="50" charset="-127"/>
                <a:cs typeface="+mn-cs"/>
              </a:defRPr>
            </a:lvl9pPr>
          </a:lstStyle>
          <a:p>
            <a:pPr algn="r">
              <a:defRPr/>
            </a:pPr>
            <a:fld id="{4FD73FAA-EDF4-477B-8EE5-59031FF4DC00}" type="slidenum">
              <a:rPr lang="en-US" altLang="ko-KR" sz="1200" smtClean="0"/>
              <a:pPr algn="r">
                <a:defRPr/>
              </a:pPr>
              <a:t>2</a:t>
            </a:fld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781918389"/>
      </p:ext>
    </p:extLst>
  </p:cSld>
  <p:clrMapOvr>
    <a:masterClrMapping/>
  </p:clrMapOvr>
  <p:transition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 언어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ko-KR" altLang="en-US" dirty="0" err="1"/>
              <a:t>오크</a:t>
            </a:r>
            <a:r>
              <a:rPr lang="en-US" altLang="ko-KR" dirty="0"/>
              <a:t>(Oak)</a:t>
            </a:r>
            <a:r>
              <a:rPr lang="ko-KR" altLang="en-US" dirty="0"/>
              <a:t>라는 언어로부터 탄생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 err="1"/>
              <a:t>오크</a:t>
            </a:r>
            <a:r>
              <a:rPr lang="ko-KR" altLang="en-US" dirty="0"/>
              <a:t> 언어 </a:t>
            </a:r>
            <a:r>
              <a:rPr lang="en-US" altLang="ko-KR" dirty="0"/>
              <a:t>: 1991</a:t>
            </a:r>
            <a:r>
              <a:rPr lang="ko-KR" altLang="en-US" dirty="0"/>
              <a:t>년 미국 선</a:t>
            </a:r>
            <a:r>
              <a:rPr lang="en-US" altLang="ko-KR" dirty="0"/>
              <a:t>(Sun) </a:t>
            </a:r>
            <a:r>
              <a:rPr lang="ko-KR" altLang="en-US" dirty="0" err="1"/>
              <a:t>마이크로시스템사의</a:t>
            </a:r>
            <a:r>
              <a:rPr lang="ko-KR" altLang="en-US" dirty="0"/>
              <a:t> 컴퓨터 과학자인 </a:t>
            </a:r>
            <a:r>
              <a:rPr lang="ko-KR" altLang="en-US" dirty="0" err="1"/>
              <a:t>제임스</a:t>
            </a:r>
            <a:r>
              <a:rPr lang="ko-KR" altLang="en-US" dirty="0"/>
              <a:t> </a:t>
            </a:r>
            <a:r>
              <a:rPr lang="ko-KR" altLang="en-US" dirty="0" err="1"/>
              <a:t>고슬링</a:t>
            </a:r>
            <a:r>
              <a:rPr lang="en-US" altLang="ko-KR" dirty="0"/>
              <a:t>(James Gosling)</a:t>
            </a:r>
            <a:r>
              <a:rPr lang="ko-KR" altLang="en-US" dirty="0"/>
              <a:t>에 의해 개발된 언어</a:t>
            </a:r>
            <a:endParaRPr lang="en-US" altLang="ko-KR" dirty="0"/>
          </a:p>
          <a:p>
            <a:pPr lvl="1"/>
            <a:r>
              <a:rPr lang="ko-KR" altLang="en-US" dirty="0"/>
              <a:t>가전제품의 기능을 프로그램으로 제공하기 위해 개발</a:t>
            </a:r>
            <a:endParaRPr lang="en-US" altLang="ko-KR" dirty="0"/>
          </a:p>
          <a:p>
            <a:pPr lvl="1"/>
            <a:r>
              <a:rPr lang="ko-KR" altLang="en-US" dirty="0" err="1"/>
              <a:t>제임스</a:t>
            </a:r>
            <a:r>
              <a:rPr lang="ko-KR" altLang="en-US" dirty="0"/>
              <a:t> </a:t>
            </a:r>
            <a:r>
              <a:rPr lang="ko-KR" altLang="en-US" dirty="0" err="1"/>
              <a:t>고슬링은</a:t>
            </a:r>
            <a:r>
              <a:rPr lang="ko-KR" altLang="en-US" dirty="0"/>
              <a:t> 앞으로 많은 가전제품</a:t>
            </a:r>
            <a:r>
              <a:rPr lang="en-US" altLang="ko-KR" dirty="0"/>
              <a:t>(</a:t>
            </a:r>
            <a:r>
              <a:rPr lang="ko-KR" altLang="en-US" dirty="0"/>
              <a:t>전화</a:t>
            </a:r>
            <a:r>
              <a:rPr lang="en-US" altLang="ko-KR" dirty="0"/>
              <a:t>, TV, </a:t>
            </a:r>
            <a:r>
              <a:rPr lang="ko-KR" altLang="en-US" dirty="0"/>
              <a:t>비디오</a:t>
            </a:r>
            <a:r>
              <a:rPr lang="en-US" altLang="ko-KR" dirty="0"/>
              <a:t>, </a:t>
            </a:r>
            <a:r>
              <a:rPr lang="ko-KR" altLang="en-US" dirty="0"/>
              <a:t>컴퓨터 등</a:t>
            </a:r>
            <a:r>
              <a:rPr lang="en-US" altLang="ko-KR" dirty="0"/>
              <a:t>)</a:t>
            </a:r>
            <a:r>
              <a:rPr lang="ko-KR" altLang="en-US" dirty="0"/>
              <a:t>들이 하나의 거대한 네트워크에 연동될 것으로 예측하였고</a:t>
            </a:r>
            <a:r>
              <a:rPr lang="en-US" altLang="ko-KR" dirty="0"/>
              <a:t>, </a:t>
            </a:r>
            <a:r>
              <a:rPr lang="ko-KR" altLang="en-US" dirty="0"/>
              <a:t>또한 제품들의 기능을 제공하는 내장된 프로그램</a:t>
            </a:r>
            <a:r>
              <a:rPr lang="en-US" altLang="ko-KR" dirty="0"/>
              <a:t>(embedded program)</a:t>
            </a:r>
            <a:r>
              <a:rPr lang="ko-KR" altLang="en-US" dirty="0"/>
              <a:t>들이 부품</a:t>
            </a:r>
            <a:r>
              <a:rPr lang="en-US" altLang="ko-KR" dirty="0"/>
              <a:t>(component)</a:t>
            </a:r>
            <a:r>
              <a:rPr lang="ko-KR" altLang="en-US" dirty="0"/>
              <a:t>처럼 사용될 것이라고 예측</a:t>
            </a:r>
            <a:endParaRPr lang="en-US" altLang="ko-KR" dirty="0"/>
          </a:p>
          <a:p>
            <a:pPr lvl="1"/>
            <a:r>
              <a:rPr lang="ko-KR" altLang="en-US" dirty="0"/>
              <a:t>많은 </a:t>
            </a:r>
            <a:r>
              <a:rPr lang="ko-KR" altLang="en-US" dirty="0" err="1"/>
              <a:t>가전사들의</a:t>
            </a:r>
            <a:r>
              <a:rPr lang="ko-KR" altLang="en-US" dirty="0"/>
              <a:t> 무관심과 현실성에 대한 문제 때문에 별로 관심을 끌지 못함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4-1 </a:t>
            </a:r>
            <a:r>
              <a:rPr lang="ko-KR" altLang="en-US" dirty="0"/>
              <a:t>자바의</a:t>
            </a:r>
            <a:r>
              <a:rPr lang="en-US" altLang="ko-KR" dirty="0"/>
              <a:t> </a:t>
            </a:r>
            <a:r>
              <a:rPr lang="ko-KR" altLang="en-US" dirty="0"/>
              <a:t>개요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077705438"/>
      </p:ext>
    </p:extLst>
  </p:cSld>
  <p:clrMapOvr>
    <a:masterClrMapping/>
  </p:clrMapOvr>
  <p:transition>
    <p:fad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 언어</a:t>
            </a:r>
            <a:endParaRPr lang="en-US" altLang="ko-KR" dirty="0"/>
          </a:p>
          <a:p>
            <a:pPr lvl="1"/>
            <a:r>
              <a:rPr lang="ko-KR" altLang="en-US" dirty="0" err="1"/>
              <a:t>오크</a:t>
            </a:r>
            <a:r>
              <a:rPr lang="ko-KR" altLang="en-US" dirty="0"/>
              <a:t> 언어의 많은 개념들을 그대로 이어받았음</a:t>
            </a:r>
            <a:endParaRPr lang="en-US" altLang="ko-KR" dirty="0"/>
          </a:p>
          <a:p>
            <a:pPr lvl="1"/>
            <a:r>
              <a:rPr lang="en-US" altLang="ko-KR" dirty="0"/>
              <a:t>C/C++</a:t>
            </a:r>
            <a:r>
              <a:rPr lang="ko-KR" altLang="en-US" dirty="0"/>
              <a:t>에서 어렵게 사용되는 포인터나 메모리 조작 등의 개념을 과감하게 제거하거나 개선</a:t>
            </a:r>
            <a:endParaRPr lang="en-US" altLang="ko-KR" dirty="0"/>
          </a:p>
          <a:p>
            <a:pPr lvl="1"/>
            <a:r>
              <a:rPr lang="ko-KR" altLang="en-US" dirty="0"/>
              <a:t>신뢰성을 증대시키기 위해 예외 처리</a:t>
            </a:r>
            <a:r>
              <a:rPr lang="en-US" altLang="ko-KR" dirty="0"/>
              <a:t>(exception-handling) </a:t>
            </a:r>
            <a:r>
              <a:rPr lang="ko-KR" altLang="en-US" dirty="0"/>
              <a:t>기능을 효율적으로 제공하여 예상치 못한 오류 등을 처리하는 방법을 제공</a:t>
            </a:r>
            <a:endParaRPr lang="en-US" altLang="ko-KR" dirty="0"/>
          </a:p>
          <a:p>
            <a:pPr lvl="1"/>
            <a:r>
              <a:rPr lang="en-US" altLang="ko-KR" dirty="0"/>
              <a:t>1995</a:t>
            </a:r>
            <a:r>
              <a:rPr lang="ko-KR" altLang="en-US" dirty="0"/>
              <a:t>년 </a:t>
            </a:r>
            <a:r>
              <a:rPr lang="en-US" altLang="ko-KR" dirty="0"/>
              <a:t>JAVA </a:t>
            </a:r>
            <a:r>
              <a:rPr lang="ko-KR" altLang="en-US" dirty="0"/>
              <a:t>베타 </a:t>
            </a:r>
            <a:r>
              <a:rPr lang="en-US" altLang="ko-KR" dirty="0"/>
              <a:t>2 </a:t>
            </a:r>
            <a:r>
              <a:rPr lang="ko-KR" altLang="en-US" dirty="0"/>
              <a:t>버전이 탄생</a:t>
            </a:r>
            <a:endParaRPr lang="en-US" altLang="ko-KR" dirty="0"/>
          </a:p>
          <a:p>
            <a:pPr lvl="1"/>
            <a:r>
              <a:rPr lang="en-US" altLang="ko-KR" dirty="0"/>
              <a:t>1996</a:t>
            </a:r>
            <a:r>
              <a:rPr lang="ko-KR" altLang="en-US" dirty="0"/>
              <a:t>년 </a:t>
            </a:r>
            <a:r>
              <a:rPr lang="en-US" altLang="ko-KR" dirty="0"/>
              <a:t>JAVA 1.0</a:t>
            </a:r>
            <a:r>
              <a:rPr lang="ko-KR" altLang="en-US" dirty="0"/>
              <a:t>이 공식 발표</a:t>
            </a:r>
            <a:endParaRPr lang="en-US" altLang="ko-KR" dirty="0"/>
          </a:p>
          <a:p>
            <a:pPr lvl="1"/>
            <a:r>
              <a:rPr lang="ko-KR" altLang="en-US" dirty="0"/>
              <a:t>현재 </a:t>
            </a:r>
            <a:r>
              <a:rPr lang="en-US" altLang="ko-KR" dirty="0"/>
              <a:t>JAVA 1.2 </a:t>
            </a:r>
            <a:r>
              <a:rPr lang="ko-KR" altLang="en-US" dirty="0"/>
              <a:t>사용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4-1 </a:t>
            </a:r>
            <a:r>
              <a:rPr lang="ko-KR" altLang="en-US" dirty="0"/>
              <a:t>자바란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084119626"/>
      </p:ext>
    </p:extLst>
  </p:cSld>
  <p:clrMapOvr>
    <a:masterClrMapping/>
  </p:clrMapOvr>
  <p:transition>
    <p:fade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 개발자 </a:t>
            </a:r>
            <a:r>
              <a:rPr lang="ko-KR" altLang="en-US" dirty="0" err="1"/>
              <a:t>제임스</a:t>
            </a:r>
            <a:r>
              <a:rPr lang="ko-KR" altLang="en-US" dirty="0"/>
              <a:t> </a:t>
            </a:r>
            <a:r>
              <a:rPr lang="ko-KR" altLang="en-US" dirty="0" err="1"/>
              <a:t>고슬링</a:t>
            </a:r>
            <a:r>
              <a:rPr lang="en-US" altLang="ko-KR" dirty="0"/>
              <a:t>(James Gosling)</a:t>
            </a:r>
            <a:r>
              <a:rPr lang="ko-KR" altLang="en-US" dirty="0"/>
              <a:t>과 자바 엠블렘 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4-1 </a:t>
            </a:r>
            <a:r>
              <a:rPr lang="ko-KR" altLang="en-US" dirty="0"/>
              <a:t>자바란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22</a:t>
            </a:fld>
            <a:endParaRPr lang="en-US" altLang="ko-KR"/>
          </a:p>
        </p:txBody>
      </p:sp>
      <p:pic>
        <p:nvPicPr>
          <p:cNvPr id="69634" name="Picture 2"/>
          <p:cNvPicPr>
            <a:picLocks noChangeAspect="1" noChangeArrowheads="1"/>
          </p:cNvPicPr>
          <p:nvPr/>
        </p:nvPicPr>
        <p:blipFill>
          <a:blip r:embed="rId3" cstate="print"/>
          <a:stretch>
            <a:fillRect/>
          </a:stretch>
        </p:blipFill>
        <p:spPr bwMode="auto">
          <a:xfrm>
            <a:off x="2628900" y="2057400"/>
            <a:ext cx="4648200" cy="352651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406730094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6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96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96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96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자바의 사용 </a:t>
            </a:r>
            <a:r>
              <a:rPr lang="en-US" altLang="ko-KR" dirty="0"/>
              <a:t>: 3</a:t>
            </a:r>
            <a:r>
              <a:rPr lang="ko-KR" altLang="en-US" dirty="0"/>
              <a:t>가지 종류의 플랫폼 제공</a:t>
            </a:r>
            <a:endParaRPr lang="en-US" altLang="ko-KR" dirty="0"/>
          </a:p>
          <a:p>
            <a:pPr lvl="1"/>
            <a:r>
              <a:rPr lang="en-US" altLang="ko-KR" dirty="0"/>
              <a:t>Java 2 ME(Mobile Edition) : PDA</a:t>
            </a:r>
            <a:r>
              <a:rPr lang="ko-KR" altLang="en-US" dirty="0"/>
              <a:t>나 스마트폰 등 소형 기기를 위한 개발 환경</a:t>
            </a:r>
          </a:p>
          <a:p>
            <a:pPr lvl="1"/>
            <a:r>
              <a:rPr lang="en-US" altLang="ko-KR" dirty="0"/>
              <a:t>Java 2 SE(Standard Edition) : </a:t>
            </a:r>
            <a:r>
              <a:rPr lang="ko-KR" altLang="en-US" dirty="0"/>
              <a:t>클라이언트 중심의 일반적인 자바 응용 프로그램 개발 환경</a:t>
            </a:r>
          </a:p>
          <a:p>
            <a:pPr lvl="1"/>
            <a:r>
              <a:rPr lang="en-US" altLang="ko-KR" dirty="0"/>
              <a:t>Java 2 EE(Enterprise Edition) : </a:t>
            </a:r>
            <a:r>
              <a:rPr lang="ko-KR" altLang="en-US" dirty="0"/>
              <a:t>서버 중심의 기업용 소프트웨어 개발 환경</a:t>
            </a:r>
            <a:endParaRPr lang="en-US" altLang="ko-KR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4-1 </a:t>
            </a:r>
            <a:r>
              <a:rPr lang="ko-KR" altLang="en-US" dirty="0"/>
              <a:t>자바란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23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307310358"/>
      </p:ext>
    </p:extLst>
  </p:cSld>
  <p:clrMapOvr>
    <a:masterClrMapping/>
  </p:clrMapOvr>
  <p:transition>
    <p:fade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2020</a:t>
            </a:r>
            <a:r>
              <a:rPr lang="ko-KR" altLang="en-US" dirty="0"/>
              <a:t>년대 들어 현재까지 가장 많이 사용되는 프로그래밍 언어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4-1 </a:t>
            </a:r>
            <a:r>
              <a:rPr lang="ko-KR" altLang="en-US" dirty="0"/>
              <a:t>자바란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24</a:t>
            </a:fld>
            <a:endParaRPr lang="en-US" altLang="ko-KR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5800" y="1905000"/>
            <a:ext cx="7458018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19549"/>
      </p:ext>
    </p:extLst>
  </p:cSld>
  <p:clrMapOvr>
    <a:masterClrMapping/>
  </p:clrMapOvr>
  <p:transition>
    <p:fade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ko-KR" dirty="0"/>
              <a:t>2000</a:t>
            </a:r>
            <a:r>
              <a:rPr lang="ko-KR" altLang="en-US" dirty="0"/>
              <a:t>년대 프로그래밍 언어 사용 순위의 변화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4-1 </a:t>
            </a:r>
            <a:r>
              <a:rPr lang="ko-KR" altLang="en-US" dirty="0"/>
              <a:t>자바란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25</a:t>
            </a:fld>
            <a:endParaRPr lang="en-US" altLang="ko-KR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8682" y="1828800"/>
            <a:ext cx="9412436" cy="4533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5160677"/>
      </p:ext>
    </p:extLst>
  </p:cSld>
  <p:clrMapOvr>
    <a:masterClrMapping/>
  </p:clrMapOvr>
  <p:transition>
    <p:fade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객체지향언어</a:t>
            </a:r>
            <a:r>
              <a:rPr lang="en-US" altLang="ko-KR" dirty="0"/>
              <a:t>(Object Oriented Language)</a:t>
            </a:r>
          </a:p>
          <a:p>
            <a:pPr lvl="1"/>
            <a:r>
              <a:rPr lang="ko-KR" altLang="en-US" dirty="0"/>
              <a:t>자바는 완전한 객체지향 언어</a:t>
            </a:r>
            <a:endParaRPr lang="en-US" altLang="ko-KR" dirty="0"/>
          </a:p>
          <a:p>
            <a:pPr lvl="1"/>
            <a:r>
              <a:rPr lang="ko-KR" altLang="en-US" dirty="0"/>
              <a:t>객체지향의 특성인 클래스</a:t>
            </a:r>
            <a:r>
              <a:rPr lang="en-US" altLang="ko-KR" dirty="0"/>
              <a:t>, </a:t>
            </a:r>
            <a:r>
              <a:rPr lang="ko-KR" altLang="en-US" dirty="0"/>
              <a:t>상속</a:t>
            </a:r>
            <a:r>
              <a:rPr lang="en-US" altLang="ko-KR" dirty="0"/>
              <a:t>, </a:t>
            </a:r>
            <a:r>
              <a:rPr lang="ko-KR" altLang="en-US" dirty="0"/>
              <a:t>캡슐화</a:t>
            </a:r>
            <a:r>
              <a:rPr lang="en-US" altLang="ko-KR" dirty="0"/>
              <a:t>, </a:t>
            </a:r>
            <a:r>
              <a:rPr lang="ko-KR" altLang="en-US" dirty="0" err="1"/>
              <a:t>다형성</a:t>
            </a:r>
            <a:r>
              <a:rPr lang="ko-KR" altLang="en-US" dirty="0"/>
              <a:t> 등의 개념이 잘 적용된 언어</a:t>
            </a:r>
            <a:endParaRPr lang="en-US" altLang="ko-KR" dirty="0"/>
          </a:p>
          <a:p>
            <a:pPr lvl="1"/>
            <a:r>
              <a:rPr lang="ko-KR" altLang="en-US" dirty="0"/>
              <a:t>객체지향 프로그래밍은 우리가 살아가는 실 세계와 동일한 사고방식의 프로그램</a:t>
            </a:r>
            <a:endParaRPr lang="en-US" altLang="ko-KR" dirty="0"/>
          </a:p>
          <a:p>
            <a:pPr lvl="1"/>
            <a:r>
              <a:rPr lang="ko-KR" altLang="en-US" dirty="0"/>
              <a:t>자바 언어는 가장 쉽게 이해할 수 있으며</a:t>
            </a:r>
            <a:r>
              <a:rPr lang="en-US" altLang="ko-KR" dirty="0"/>
              <a:t>, </a:t>
            </a:r>
            <a:r>
              <a:rPr lang="ko-KR" altLang="en-US" dirty="0"/>
              <a:t>빨리 배울 수 있는 프로그래밍 언어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4-2 </a:t>
            </a:r>
            <a:r>
              <a:rPr lang="ko-KR" altLang="en-US" dirty="0"/>
              <a:t>자바 언어의 특징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934059176"/>
      </p:ext>
    </p:extLst>
  </p:cSld>
  <p:clrMapOvr>
    <a:masterClrMapping/>
  </p:clrMapOvr>
  <p:transition>
    <p:fade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객체지향 언어 </a:t>
            </a:r>
            <a:r>
              <a:rPr lang="en-US" altLang="ko-KR" dirty="0"/>
              <a:t>: </a:t>
            </a:r>
            <a:r>
              <a:rPr lang="ko-KR" altLang="en-US" dirty="0"/>
              <a:t>실 세계 객체 지향의 예 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4-2 </a:t>
            </a:r>
            <a:r>
              <a:rPr lang="ko-KR" altLang="en-US" dirty="0"/>
              <a:t>자바 언어의 특징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27</a:t>
            </a:fld>
            <a:endParaRPr lang="en-US" altLang="ko-KR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640632" y="2132856"/>
            <a:ext cx="6769621" cy="362329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990638117"/>
      </p:ext>
    </p:extLst>
  </p:cSld>
  <p:clrMapOvr>
    <a:masterClrMapping/>
  </p:clrMapOvr>
  <p:transition>
    <p:fade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/>
            </a:pPr>
            <a:r>
              <a:rPr lang="ko-KR" altLang="en-US" dirty="0"/>
              <a:t>객체지향 언어 </a:t>
            </a:r>
            <a:r>
              <a:rPr lang="en-US" altLang="ko-KR" dirty="0"/>
              <a:t>: </a:t>
            </a:r>
            <a:r>
              <a:rPr lang="ko-KR" altLang="en-US" dirty="0"/>
              <a:t>자바의 객체 지향의 예 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4-2 </a:t>
            </a:r>
            <a:r>
              <a:rPr lang="ko-KR" altLang="en-US" dirty="0"/>
              <a:t>자바 언어의 특징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28</a:t>
            </a:fld>
            <a:endParaRPr lang="en-US" altLang="ko-KR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828800" y="2040975"/>
            <a:ext cx="5627911" cy="44360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8801731"/>
      </p:ext>
    </p:extLst>
  </p:cSld>
  <p:clrMapOvr>
    <a:masterClrMapping/>
  </p:clrMapOvr>
  <p:transition>
    <p:fade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 startAt="2"/>
            </a:pPr>
            <a:r>
              <a:rPr lang="ko-KR" altLang="en-US" dirty="0"/>
              <a:t>운영 체제에 독립적 </a:t>
            </a:r>
            <a:r>
              <a:rPr lang="en-US" altLang="ko-KR" dirty="0"/>
              <a:t>: </a:t>
            </a:r>
            <a:r>
              <a:rPr lang="ko-KR" altLang="en-US" dirty="0"/>
              <a:t>소프트웨어와 운영체제</a:t>
            </a:r>
            <a:endParaRPr lang="en-US" altLang="ko-KR" dirty="0"/>
          </a:p>
          <a:p>
            <a:pPr lvl="1"/>
            <a:r>
              <a:rPr lang="ko-KR" altLang="en-US" dirty="0"/>
              <a:t>컴퓨터의 운영체제 </a:t>
            </a:r>
            <a:r>
              <a:rPr lang="en-US" altLang="ko-KR" dirty="0"/>
              <a:t>:</a:t>
            </a:r>
            <a:r>
              <a:rPr lang="ko-KR" altLang="en-US" dirty="0"/>
              <a:t> 하드웨어를 관리하는 시스템 소프트웨어</a:t>
            </a:r>
            <a:endParaRPr lang="en-US" altLang="ko-KR" dirty="0"/>
          </a:p>
          <a:p>
            <a:pPr lvl="1"/>
            <a:r>
              <a:rPr lang="ko-KR" altLang="en-US" dirty="0"/>
              <a:t>일반적으로 컴퓨터에서 실행되는 소프트웨어 </a:t>
            </a:r>
            <a:r>
              <a:rPr lang="en-US" altLang="ko-KR" dirty="0"/>
              <a:t>:</a:t>
            </a:r>
            <a:r>
              <a:rPr lang="ko-KR" altLang="en-US" dirty="0"/>
              <a:t> 운영체제에 종속적</a:t>
            </a:r>
            <a:endParaRPr lang="en-US" altLang="ko-KR" dirty="0"/>
          </a:p>
          <a:p>
            <a:pPr lvl="1"/>
            <a:r>
              <a:rPr lang="ko-KR" altLang="en-US" dirty="0"/>
              <a:t>윈도 시스템에서 </a:t>
            </a:r>
            <a:r>
              <a:rPr lang="en-US" altLang="ko-KR" dirty="0"/>
              <a:t>C </a:t>
            </a:r>
            <a:r>
              <a:rPr lang="ko-KR" altLang="en-US" dirty="0"/>
              <a:t>언어로 개발된 소프트웨어는 윈도 시스템에서만 실행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4-2 </a:t>
            </a:r>
            <a:r>
              <a:rPr lang="ko-KR" altLang="en-US" dirty="0"/>
              <a:t>자바 언어의 특징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29</a:t>
            </a:fld>
            <a:endParaRPr lang="en-US" altLang="ko-KR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10523" y="3068960"/>
            <a:ext cx="4104456" cy="30926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325399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내용 개체 틀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우리가 컴퓨터를 통해서 할 수 있는 것이 무엇인지 알아봅니다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컴퓨터에서 실행되는 프로그램은 어떻게 만들어지는가를 알아봅니다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우리가 만든 프로그램이 컴퓨터에서 어떻게 실행되는지 알아봅니다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자바 언어는 어떻게 탄생하였고</a:t>
            </a:r>
            <a:r>
              <a:rPr lang="en-US" altLang="ko-KR" dirty="0"/>
              <a:t>, </a:t>
            </a:r>
            <a:r>
              <a:rPr lang="ko-KR" altLang="en-US" dirty="0"/>
              <a:t>어떤 환경을 가지고 있는지 알아봅니다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현재 많은 프로그래밍 언어들의 사용 분포에 대해서 학습합니다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자바 언어의 특징에 관해 학습합니다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자바 </a:t>
            </a:r>
            <a:r>
              <a:rPr lang="ko-KR" altLang="en-US" dirty="0" err="1"/>
              <a:t>가상기계</a:t>
            </a:r>
            <a:r>
              <a:rPr lang="en-US" altLang="ko-KR" dirty="0"/>
              <a:t>(JVM)</a:t>
            </a:r>
            <a:r>
              <a:rPr lang="ko-KR" altLang="en-US" dirty="0"/>
              <a:t>에 관해 학습합니다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11" name="텍스트 개체 틀 10"/>
          <p:cNvSpPr>
            <a:spLocks noGrp="1"/>
          </p:cNvSpPr>
          <p:nvPr>
            <p:ph type="body" idx="14"/>
          </p:nvPr>
        </p:nvSpPr>
        <p:spPr/>
        <p:txBody>
          <a:bodyPr/>
          <a:lstStyle/>
          <a:p>
            <a:r>
              <a:rPr lang="ko-KR" altLang="en-US" dirty="0"/>
              <a:t> </a:t>
            </a:r>
            <a:r>
              <a:rPr lang="en-US" altLang="ko-KR" dirty="0"/>
              <a:t>1</a:t>
            </a:r>
            <a:r>
              <a:rPr lang="ko-KR" altLang="en-US" dirty="0"/>
              <a:t>장 학습목표</a:t>
            </a: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3</a:t>
            </a:fld>
            <a:endParaRPr lang="en-US" altLang="ko-KR" dirty="0"/>
          </a:p>
        </p:txBody>
      </p:sp>
      <p:sp>
        <p:nvSpPr>
          <p:cNvPr id="5" name="제목 4"/>
          <p:cNvSpPr>
            <a:spLocks noGrp="1"/>
          </p:cNvSpPr>
          <p:nvPr>
            <p:ph type="title" idx="4294967295"/>
          </p:nvPr>
        </p:nvSpPr>
        <p:spPr>
          <a:xfrm>
            <a:off x="0" y="36513"/>
            <a:ext cx="6126163" cy="304800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 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88720028"/>
      </p:ext>
    </p:extLst>
  </p:cSld>
  <p:clrMapOvr>
    <a:masterClrMapping/>
  </p:clrMapOvr>
  <p:transition>
    <p:fade/>
  </p:transition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 startAt="2"/>
            </a:pPr>
            <a:r>
              <a:rPr lang="ko-KR" altLang="en-US" dirty="0"/>
              <a:t>운영체제에 독립적</a:t>
            </a:r>
            <a:endParaRPr lang="en-US" altLang="ko-KR" dirty="0"/>
          </a:p>
          <a:p>
            <a:pPr lvl="1"/>
            <a:r>
              <a:rPr lang="ko-KR" altLang="en-US" dirty="0"/>
              <a:t>자바 프로그램 </a:t>
            </a:r>
            <a:r>
              <a:rPr lang="en-US" altLang="ko-KR" dirty="0"/>
              <a:t>:</a:t>
            </a:r>
            <a:r>
              <a:rPr lang="ko-KR" altLang="en-US" dirty="0"/>
              <a:t> </a:t>
            </a:r>
            <a:r>
              <a:rPr lang="en-US" altLang="ko-KR" dirty="0"/>
              <a:t>JVM(Java Virtual Machine : </a:t>
            </a:r>
            <a:r>
              <a:rPr lang="ko-KR" altLang="en-US" dirty="0" err="1"/>
              <a:t>자바가상머신</a:t>
            </a:r>
            <a:r>
              <a:rPr lang="en-US" altLang="ko-KR" dirty="0"/>
              <a:t>)</a:t>
            </a:r>
            <a:r>
              <a:rPr lang="ko-KR" altLang="en-US" dirty="0"/>
              <a:t>이 구축된 컴퓨터에서는 어디에서든지 실행시킬 수 있음</a:t>
            </a:r>
            <a:endParaRPr lang="en-US" altLang="ko-KR" dirty="0"/>
          </a:p>
          <a:p>
            <a:pPr lvl="1"/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4-2 </a:t>
            </a:r>
            <a:r>
              <a:rPr lang="ko-KR" altLang="en-US" dirty="0"/>
              <a:t>자바 언어의 특징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30</a:t>
            </a:fld>
            <a:endParaRPr lang="en-US" altLang="ko-KR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674" y="2564904"/>
            <a:ext cx="4799509" cy="37064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032893"/>
      </p:ext>
    </p:extLst>
  </p:cSld>
  <p:clrMapOvr>
    <a:masterClrMapping/>
  </p:clrMapOvr>
  <p:transition>
    <p:fade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 startAt="3"/>
            </a:pPr>
            <a:r>
              <a:rPr lang="ko-KR" altLang="en-US" dirty="0"/>
              <a:t>무료 개발 환경 </a:t>
            </a:r>
            <a:endParaRPr lang="en-US" altLang="ko-KR" dirty="0"/>
          </a:p>
          <a:p>
            <a:pPr lvl="1"/>
            <a:r>
              <a:rPr lang="ko-KR" altLang="en-US" dirty="0"/>
              <a:t>자바의 모든 개발 환경 </a:t>
            </a:r>
            <a:r>
              <a:rPr lang="en-US" altLang="ko-KR" dirty="0"/>
              <a:t>:</a:t>
            </a:r>
            <a:r>
              <a:rPr lang="ko-KR" altLang="en-US" dirty="0"/>
              <a:t> 개방된 형태를 취하고 있음</a:t>
            </a:r>
            <a:endParaRPr lang="en-US" altLang="ko-KR" dirty="0"/>
          </a:p>
          <a:p>
            <a:pPr lvl="1"/>
            <a:r>
              <a:rPr lang="ko-KR" altLang="en-US" dirty="0"/>
              <a:t>자바를 개발한 선사는 현재까지도 자바의 모든 개발 환경을 무료로 제공</a:t>
            </a:r>
            <a:endParaRPr lang="en-US" altLang="ko-KR" dirty="0"/>
          </a:p>
          <a:p>
            <a:pPr lvl="1"/>
            <a:r>
              <a:rPr lang="ko-KR" altLang="en-US" dirty="0"/>
              <a:t>지속적으로 최신 버전을 제공</a:t>
            </a:r>
            <a:endParaRPr lang="en-US" altLang="ko-KR" dirty="0"/>
          </a:p>
          <a:p>
            <a:pPr lvl="1"/>
            <a:r>
              <a:rPr lang="ko-KR" altLang="en-US" dirty="0"/>
              <a:t>현재 선사는  </a:t>
            </a:r>
            <a:r>
              <a:rPr lang="en-US" altLang="ko-KR" dirty="0"/>
              <a:t>3</a:t>
            </a:r>
            <a:r>
              <a:rPr lang="ko-KR" altLang="en-US" dirty="0"/>
              <a:t>종류의 개발 환경을 제공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4-2 </a:t>
            </a:r>
            <a:r>
              <a:rPr lang="ko-KR" altLang="en-US" dirty="0"/>
              <a:t>자바 언어의 특징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31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1313576300"/>
      </p:ext>
    </p:extLst>
  </p:cSld>
  <p:clrMapOvr>
    <a:masterClrMapping/>
  </p:clrMapOvr>
  <p:transition>
    <p:fade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 startAt="3"/>
            </a:pPr>
            <a:r>
              <a:rPr lang="ko-KR" altLang="en-US" dirty="0"/>
              <a:t>무료 개발 환경 </a:t>
            </a:r>
            <a:r>
              <a:rPr lang="en-US" altLang="ko-KR" dirty="0"/>
              <a:t>: </a:t>
            </a:r>
            <a:r>
              <a:rPr lang="ko-KR" altLang="en-US" dirty="0"/>
              <a:t>선사에서 제공하는 플랫폼의 종류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4-2 </a:t>
            </a:r>
            <a:r>
              <a:rPr lang="ko-KR" altLang="en-US" dirty="0"/>
              <a:t>자바 언어의 특징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32</a:t>
            </a:fld>
            <a:endParaRPr lang="en-US" altLang="ko-KR"/>
          </a:p>
        </p:txBody>
      </p:sp>
      <p:pic>
        <p:nvPicPr>
          <p:cNvPr id="1331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36576" y="1772816"/>
            <a:ext cx="5904656" cy="45506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2562451297"/>
      </p:ext>
    </p:extLst>
  </p:cSld>
  <p:clrMapOvr>
    <a:masterClrMapping/>
  </p:clrMapOvr>
  <p:transition>
    <p:fade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457200" indent="-457200">
              <a:buFont typeface="+mj-lt"/>
              <a:buAutoNum type="arabicParenR" startAt="4"/>
            </a:pPr>
            <a:r>
              <a:rPr lang="ko-KR" altLang="en-US" dirty="0"/>
              <a:t>무수한 라이브러리 </a:t>
            </a:r>
            <a:r>
              <a:rPr lang="en-US" altLang="ko-KR" dirty="0"/>
              <a:t>: </a:t>
            </a:r>
            <a:r>
              <a:rPr lang="ko-KR" altLang="en-US" dirty="0"/>
              <a:t>대규모의 라이브러리 클래스 제공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4-2 </a:t>
            </a:r>
            <a:r>
              <a:rPr lang="ko-KR" altLang="en-US" dirty="0"/>
              <a:t>자바 언어의 특징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33</a:t>
            </a:fld>
            <a:endParaRPr lang="en-US" altLang="ko-KR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2560" y="1772816"/>
            <a:ext cx="6416774" cy="43959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59553633"/>
      </p:ext>
    </p:extLst>
  </p:cSld>
  <p:clrMapOvr>
    <a:masterClrMapping/>
  </p:clrMapOvr>
  <p:transition>
    <p:fade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ln w="19050"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/>
              <a:t>자바는 </a:t>
            </a:r>
            <a:r>
              <a:rPr lang="en-US" altLang="ko-KR" dirty="0"/>
              <a:t>1996</a:t>
            </a:r>
            <a:r>
              <a:rPr lang="ko-KR" altLang="en-US" dirty="0"/>
              <a:t>년 </a:t>
            </a:r>
            <a:r>
              <a:rPr lang="en-US" altLang="ko-KR" dirty="0" err="1"/>
              <a:t>JDKJava</a:t>
            </a:r>
            <a:r>
              <a:rPr lang="en-US" altLang="ko-KR" dirty="0"/>
              <a:t> Development Kit 1.0</a:t>
            </a:r>
            <a:r>
              <a:rPr lang="ko-KR" altLang="en-US" dirty="0"/>
              <a:t>을 시작</a:t>
            </a:r>
            <a:endParaRPr lang="en-US" altLang="ko-KR" dirty="0"/>
          </a:p>
          <a:p>
            <a:r>
              <a:rPr lang="ko-KR" altLang="en-US" dirty="0"/>
              <a:t>현재는 </a:t>
            </a:r>
            <a:r>
              <a:rPr lang="en-US" altLang="ko-KR" dirty="0"/>
              <a:t>Java 11,12</a:t>
            </a:r>
            <a:r>
              <a:rPr lang="ko-KR" altLang="en-US" dirty="0"/>
              <a:t>에 이르기까지 지속적으로 새로운 버전이 출시</a:t>
            </a:r>
          </a:p>
          <a:p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4-3 </a:t>
            </a:r>
            <a:r>
              <a:rPr lang="ko-KR" altLang="en-US" dirty="0"/>
              <a:t>자바의 버전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34</a:t>
            </a:fld>
            <a:endParaRPr lang="en-US" altLang="ko-KR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2000" y="2362199"/>
            <a:ext cx="2971800" cy="4325415"/>
          </a:xfrm>
          <a:prstGeom prst="rect">
            <a:avLst/>
          </a:prstGeom>
        </p:spPr>
      </p:pic>
      <p:pic>
        <p:nvPicPr>
          <p:cNvPr id="4" name="그림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16096" y="3048000"/>
            <a:ext cx="5351766" cy="2767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8540398"/>
      </p:ext>
    </p:extLst>
  </p:cSld>
  <p:clrMapOvr>
    <a:masterClrMapping/>
  </p:clrMapOvr>
  <p:transition>
    <p:fade/>
  </p:transition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ln w="19050"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>
                <a:solidFill>
                  <a:srgbClr val="000099"/>
                </a:solidFill>
              </a:rPr>
              <a:t>컴퓨터 개발 초기 </a:t>
            </a:r>
            <a:r>
              <a:rPr lang="en-US" altLang="ko-KR" dirty="0">
                <a:solidFill>
                  <a:srgbClr val="000099"/>
                </a:solidFill>
              </a:rPr>
              <a:t>: </a:t>
            </a:r>
            <a:r>
              <a:rPr lang="ko-KR" altLang="en-US" dirty="0">
                <a:solidFill>
                  <a:srgbClr val="000099"/>
                </a:solidFill>
              </a:rPr>
              <a:t>하드웨어 구조를 숙지하고 프로그래밍</a:t>
            </a:r>
            <a:endParaRPr lang="en-US" altLang="ko-KR" dirty="0">
              <a:solidFill>
                <a:srgbClr val="000099"/>
              </a:solidFill>
            </a:endParaRPr>
          </a:p>
          <a:p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4-4 </a:t>
            </a:r>
            <a:r>
              <a:rPr lang="ko-KR" altLang="en-US" dirty="0"/>
              <a:t>자바 가상 기계 </a:t>
            </a:r>
            <a:r>
              <a:rPr lang="en-US" altLang="ko-KR" dirty="0"/>
              <a:t>JVM </a:t>
            </a:r>
            <a:r>
              <a:rPr lang="en-US" altLang="ko-KR" baseline="30000" dirty="0"/>
              <a:t>Java Virtual Machine</a:t>
            </a:r>
            <a:endParaRPr lang="ko-KR" altLang="en-US" baseline="30000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90600" y="2209800"/>
            <a:ext cx="7621488" cy="4136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447748"/>
      </p:ext>
    </p:extLst>
  </p:cSld>
  <p:clrMapOvr>
    <a:masterClrMapping/>
  </p:clrMapOvr>
  <p:transition>
    <p:fade/>
  </p:transition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ln w="19050"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>
                <a:solidFill>
                  <a:srgbClr val="000099"/>
                </a:solidFill>
              </a:rPr>
              <a:t>운영체제의 등장 </a:t>
            </a:r>
            <a:r>
              <a:rPr lang="en-US" altLang="ko-KR" dirty="0">
                <a:solidFill>
                  <a:srgbClr val="000099"/>
                </a:solidFill>
              </a:rPr>
              <a:t>: </a:t>
            </a:r>
            <a:r>
              <a:rPr lang="ko-KR" altLang="en-US" dirty="0">
                <a:solidFill>
                  <a:srgbClr val="000099"/>
                </a:solidFill>
              </a:rPr>
              <a:t>운영체제에 기반한 프로그래밍</a:t>
            </a:r>
            <a:endParaRPr lang="en-US" altLang="ko-KR" dirty="0">
              <a:solidFill>
                <a:srgbClr val="000099"/>
              </a:solidFill>
            </a:endParaRPr>
          </a:p>
          <a:p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4-4 </a:t>
            </a:r>
            <a:r>
              <a:rPr lang="ko-KR" altLang="en-US" dirty="0"/>
              <a:t>자바 가상 기계 </a:t>
            </a:r>
            <a:r>
              <a:rPr lang="en-US" altLang="ko-KR" dirty="0"/>
              <a:t>JVM </a:t>
            </a:r>
            <a:r>
              <a:rPr lang="en-US" altLang="ko-KR" baseline="30000" dirty="0"/>
              <a:t>Java Virtual Machine</a:t>
            </a:r>
            <a:endParaRPr lang="ko-KR" altLang="en-US" baseline="30000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2057400"/>
            <a:ext cx="5486400" cy="457555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940845" y="4495800"/>
            <a:ext cx="2438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rgbClr val="000099"/>
                </a:solidFill>
              </a:rPr>
              <a:t>* </a:t>
            </a:r>
            <a:r>
              <a:rPr lang="ko-KR" altLang="en-US" b="1" dirty="0">
                <a:solidFill>
                  <a:srgbClr val="000099"/>
                </a:solidFill>
              </a:rPr>
              <a:t>운영체제가 다를 경우 프로그램 다시 작성</a:t>
            </a:r>
            <a:r>
              <a:rPr lang="en-US" altLang="ko-KR" b="1" dirty="0">
                <a:solidFill>
                  <a:srgbClr val="000099"/>
                </a:solidFill>
              </a:rPr>
              <a:t>(</a:t>
            </a:r>
            <a:r>
              <a:rPr lang="ko-KR" altLang="en-US" b="1" dirty="0">
                <a:solidFill>
                  <a:srgbClr val="000099"/>
                </a:solidFill>
              </a:rPr>
              <a:t>컴파일</a:t>
            </a:r>
            <a:r>
              <a:rPr lang="en-US" altLang="ko-KR" b="1" dirty="0">
                <a:solidFill>
                  <a:srgbClr val="000099"/>
                </a:solidFill>
              </a:rPr>
              <a:t>)</a:t>
            </a:r>
            <a:endParaRPr lang="ko-KR" altLang="en-US" b="1" dirty="0">
              <a:solidFill>
                <a:srgbClr val="00009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9420575"/>
      </p:ext>
    </p:extLst>
  </p:cSld>
  <p:clrMapOvr>
    <a:masterClrMapping/>
  </p:clrMapOvr>
  <p:transition>
    <p:fade/>
  </p:transition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내용 개체 틀 1"/>
          <p:cNvSpPr>
            <a:spLocks noGrp="1"/>
          </p:cNvSpPr>
          <p:nvPr>
            <p:ph idx="1"/>
          </p:nvPr>
        </p:nvSpPr>
        <p:spPr>
          <a:ln w="19050">
            <a:noFill/>
          </a:ln>
        </p:spPr>
        <p:txBody>
          <a:bodyPr vert="horz" lIns="91440" tIns="45720" rIns="91440" bIns="45720" rtlCol="0">
            <a:normAutofit/>
          </a:bodyPr>
          <a:lstStyle/>
          <a:p>
            <a:r>
              <a:rPr lang="ko-KR" altLang="en-US" dirty="0">
                <a:solidFill>
                  <a:srgbClr val="000099"/>
                </a:solidFill>
              </a:rPr>
              <a:t>자바 가상 기계 </a:t>
            </a:r>
            <a:r>
              <a:rPr lang="en-US" altLang="ko-KR" dirty="0">
                <a:solidFill>
                  <a:srgbClr val="000099"/>
                </a:solidFill>
              </a:rPr>
              <a:t>: “</a:t>
            </a:r>
            <a:r>
              <a:rPr lang="ko-KR" altLang="en-US" dirty="0">
                <a:solidFill>
                  <a:srgbClr val="000099"/>
                </a:solidFill>
              </a:rPr>
              <a:t>자바 프로그램이 실행되는 컴퓨터</a:t>
            </a:r>
            <a:r>
              <a:rPr lang="en-US" altLang="ko-KR" dirty="0">
                <a:solidFill>
                  <a:srgbClr val="000099"/>
                </a:solidFill>
              </a:rPr>
              <a:t>”</a:t>
            </a:r>
          </a:p>
          <a:p>
            <a:r>
              <a:rPr lang="ko-KR" altLang="en-US" dirty="0"/>
              <a:t>서로 다른 운영체제 상에서도 자바 가상기계에서 동일하게 동작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4-4 </a:t>
            </a:r>
            <a:r>
              <a:rPr lang="ko-KR" altLang="en-US" dirty="0"/>
              <a:t>자바 가상 기계 </a:t>
            </a:r>
            <a:r>
              <a:rPr lang="en-US" altLang="ko-KR" dirty="0"/>
              <a:t>JVM </a:t>
            </a:r>
            <a:r>
              <a:rPr lang="en-US" altLang="ko-KR" baseline="30000" dirty="0"/>
              <a:t>Java Virtual Machine</a:t>
            </a:r>
            <a:endParaRPr lang="ko-KR" altLang="en-US" baseline="30000" dirty="0"/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4 </a:t>
            </a:r>
            <a:r>
              <a:rPr lang="ko-KR" altLang="en-US" dirty="0"/>
              <a:t>프로그래밍 언어 </a:t>
            </a:r>
            <a:r>
              <a:rPr lang="en-US" altLang="ko-KR" dirty="0"/>
              <a:t>Java</a:t>
            </a:r>
            <a:endParaRPr lang="ko-KR" altLang="en-US" dirty="0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7800" y="2362200"/>
            <a:ext cx="5562600" cy="4274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2792520"/>
      </p:ext>
    </p:extLst>
  </p:cSld>
  <p:clrMapOvr>
    <a:masterClrMapping/>
  </p:clrMapOvr>
  <p:transition>
    <p:fade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>
            <a:noAutofit/>
          </a:bodyPr>
          <a:lstStyle/>
          <a:p>
            <a:pPr>
              <a:buNone/>
            </a:pPr>
            <a:r>
              <a:rPr lang="ko-KR" altLang="en-US" dirty="0"/>
              <a:t>컴퓨터가 실행하는 것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① 우리가 컴퓨터를 통해서 쇼핑을 하고</a:t>
            </a:r>
            <a:r>
              <a:rPr lang="en-US" altLang="ko-KR" sz="1600" dirty="0">
                <a:solidFill>
                  <a:srgbClr val="7030A0"/>
                </a:solidFill>
              </a:rPr>
              <a:t>, </a:t>
            </a:r>
            <a:r>
              <a:rPr lang="ko-KR" altLang="en-US" sz="1600" dirty="0">
                <a:solidFill>
                  <a:srgbClr val="7030A0"/>
                </a:solidFill>
              </a:rPr>
              <a:t>친구와 대화를 하고</a:t>
            </a:r>
            <a:r>
              <a:rPr lang="en-US" altLang="ko-KR" sz="1600" dirty="0">
                <a:solidFill>
                  <a:srgbClr val="7030A0"/>
                </a:solidFill>
              </a:rPr>
              <a:t>, </a:t>
            </a:r>
            <a:r>
              <a:rPr lang="ko-KR" altLang="en-US" sz="1600" dirty="0" err="1">
                <a:solidFill>
                  <a:srgbClr val="7030A0"/>
                </a:solidFill>
              </a:rPr>
              <a:t>레포트를</a:t>
            </a:r>
            <a:r>
              <a:rPr lang="ko-KR" altLang="en-US" sz="1600" dirty="0">
                <a:solidFill>
                  <a:srgbClr val="7030A0"/>
                </a:solidFill>
              </a:rPr>
              <a:t> 작성한다는 의미는 컴퓨터가 관련 소프트웨어를 실행한다는 의미입니다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② 컴퓨터가 실행하는 것은 소프트웨어입니다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</a:p>
          <a:p>
            <a:pPr>
              <a:buNone/>
            </a:pPr>
            <a:r>
              <a:rPr lang="ko-KR" altLang="en-US" dirty="0"/>
              <a:t>소프트웨어</a:t>
            </a:r>
            <a:r>
              <a:rPr lang="en-US" altLang="ko-KR" dirty="0"/>
              <a:t>(</a:t>
            </a:r>
            <a:r>
              <a:rPr lang="ko-KR" altLang="en-US" dirty="0"/>
              <a:t>프로그램</a:t>
            </a:r>
            <a:r>
              <a:rPr lang="en-US" altLang="ko-KR" dirty="0"/>
              <a:t>)</a:t>
            </a:r>
            <a:r>
              <a:rPr lang="ko-KR" altLang="en-US" dirty="0"/>
              <a:t>는 어떻게 만드나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① 컴퓨터와 사람의 상호 작용을 위해 프로그래밍 언어가 개발되었습니다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② 현재까지 개발된 많은 프로그래밍 언어가 있지만</a:t>
            </a:r>
            <a:r>
              <a:rPr lang="en-US" altLang="ko-KR" sz="1600" dirty="0">
                <a:solidFill>
                  <a:srgbClr val="7030A0"/>
                </a:solidFill>
              </a:rPr>
              <a:t>, </a:t>
            </a:r>
            <a:r>
              <a:rPr lang="ko-KR" altLang="en-US" sz="1600" dirty="0">
                <a:solidFill>
                  <a:srgbClr val="7030A0"/>
                </a:solidFill>
              </a:rPr>
              <a:t>소프트웨어 개발에 가장 많이 사용되는 언어는 자바 언어입니다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</a:p>
          <a:p>
            <a:pPr>
              <a:buNone/>
            </a:pPr>
            <a:r>
              <a:rPr lang="ko-KR" altLang="en-US" dirty="0"/>
              <a:t>프로그램 실행 방법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① 프로그램 실행 방법은 컴파일 기법과 </a:t>
            </a:r>
            <a:r>
              <a:rPr lang="ko-KR" altLang="en-US" sz="1600" dirty="0" err="1">
                <a:solidFill>
                  <a:srgbClr val="7030A0"/>
                </a:solidFill>
              </a:rPr>
              <a:t>인터프리트</a:t>
            </a:r>
            <a:r>
              <a:rPr lang="ko-KR" altLang="en-US" sz="1600" dirty="0">
                <a:solidFill>
                  <a:srgbClr val="7030A0"/>
                </a:solidFill>
              </a:rPr>
              <a:t> 기법</a:t>
            </a:r>
            <a:r>
              <a:rPr lang="en-US" altLang="ko-KR" sz="1600" dirty="0">
                <a:solidFill>
                  <a:srgbClr val="7030A0"/>
                </a:solidFill>
              </a:rPr>
              <a:t>, </a:t>
            </a:r>
            <a:r>
              <a:rPr lang="ko-KR" altLang="en-US" sz="1600" dirty="0" err="1">
                <a:solidFill>
                  <a:srgbClr val="7030A0"/>
                </a:solidFill>
              </a:rPr>
              <a:t>하이브리드</a:t>
            </a:r>
            <a:r>
              <a:rPr lang="ko-KR" altLang="en-US" sz="1600" dirty="0">
                <a:solidFill>
                  <a:srgbClr val="7030A0"/>
                </a:solidFill>
              </a:rPr>
              <a:t> 기법으로 구분될 수 있습니다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② 자바 언어는 </a:t>
            </a:r>
            <a:r>
              <a:rPr lang="ko-KR" altLang="en-US" sz="1600" dirty="0" err="1">
                <a:solidFill>
                  <a:srgbClr val="7030A0"/>
                </a:solidFill>
              </a:rPr>
              <a:t>하이브리드</a:t>
            </a:r>
            <a:r>
              <a:rPr lang="ko-KR" altLang="en-US" sz="1600" dirty="0">
                <a:solidFill>
                  <a:srgbClr val="7030A0"/>
                </a:solidFill>
              </a:rPr>
              <a:t> 기법을 사용하는 언어로서 컴파일 기법과 </a:t>
            </a:r>
            <a:r>
              <a:rPr lang="ko-KR" altLang="en-US" sz="1600" dirty="0" err="1">
                <a:solidFill>
                  <a:srgbClr val="7030A0"/>
                </a:solidFill>
              </a:rPr>
              <a:t>인터프리트</a:t>
            </a:r>
            <a:r>
              <a:rPr lang="ko-KR" altLang="en-US" sz="1600" dirty="0">
                <a:solidFill>
                  <a:srgbClr val="7030A0"/>
                </a:solidFill>
              </a:rPr>
              <a:t> 기법의 장점을 모두 갖추고 있습니다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  <a:endParaRPr lang="en-US" altLang="ko-KR" dirty="0">
              <a:latin typeface="+mn-ea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학습정리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E68B0BF6-32B8-4A20-B4D1-44D2EE44FB2B}" type="slidenum">
              <a:rPr lang="en-US" altLang="ko-KR" smtClean="0"/>
              <a:pPr>
                <a:defRPr/>
              </a:pPr>
              <a:t>38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670044333"/>
      </p:ext>
    </p:extLst>
  </p:cSld>
  <p:clrMapOvr>
    <a:masterClrMapping/>
  </p:clrMapOvr>
  <p:transition>
    <p:fade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>
            <a:noAutofit/>
          </a:bodyPr>
          <a:lstStyle/>
          <a:p>
            <a:pPr>
              <a:buNone/>
            </a:pPr>
            <a:r>
              <a:rPr lang="ko-KR" altLang="en-US" dirty="0"/>
              <a:t>자바 언어는</a:t>
            </a:r>
            <a:r>
              <a:rPr lang="en-US" altLang="ko-KR" dirty="0"/>
              <a:t>?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① </a:t>
            </a:r>
            <a:r>
              <a:rPr lang="en-US" altLang="ko-KR" sz="1600" dirty="0">
                <a:solidFill>
                  <a:srgbClr val="7030A0"/>
                </a:solidFill>
              </a:rPr>
              <a:t>1990</a:t>
            </a:r>
            <a:r>
              <a:rPr lang="ko-KR" altLang="en-US" sz="1600" dirty="0">
                <a:solidFill>
                  <a:srgbClr val="7030A0"/>
                </a:solidFill>
              </a:rPr>
              <a:t>년대에 선사에 의해 개발된 자바는 지속적인 발전을 거듭하고 있습니다</a:t>
            </a:r>
            <a:r>
              <a:rPr lang="en-US" altLang="ko-KR" sz="1600" dirty="0">
                <a:solidFill>
                  <a:srgbClr val="7030A0"/>
                </a:solidFill>
              </a:rPr>
              <a:t>. </a:t>
            </a:r>
            <a:r>
              <a:rPr lang="ko-KR" altLang="en-US" sz="1600" dirty="0">
                <a:solidFill>
                  <a:srgbClr val="7030A0"/>
                </a:solidFill>
              </a:rPr>
              <a:t>현재 자바는 </a:t>
            </a:r>
            <a:r>
              <a:rPr lang="en-US" altLang="ko-KR" sz="1600" dirty="0">
                <a:solidFill>
                  <a:srgbClr val="7030A0"/>
                </a:solidFill>
              </a:rPr>
              <a:t>3</a:t>
            </a:r>
            <a:r>
              <a:rPr lang="ko-KR" altLang="en-US" sz="1600" dirty="0">
                <a:solidFill>
                  <a:srgbClr val="7030A0"/>
                </a:solidFill>
              </a:rPr>
              <a:t>가지 환경의 개발 환경을 무료로 제공하고 있습니다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② 현재를 기준으로 가장 많이 사용되고 있는 언어는 자바입니다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</a:p>
          <a:p>
            <a:pPr>
              <a:buNone/>
            </a:pPr>
            <a:r>
              <a:rPr lang="ko-KR" altLang="en-US" dirty="0"/>
              <a:t>자바 언어의 특징</a:t>
            </a:r>
            <a:endParaRPr lang="en-US" altLang="ko-KR" dirty="0"/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① 자바는 객체 지향 언어이고 객체 지향 언어는 우리의 </a:t>
            </a:r>
            <a:r>
              <a:rPr lang="ko-KR" altLang="en-US" sz="1600" dirty="0" err="1">
                <a:solidFill>
                  <a:srgbClr val="7030A0"/>
                </a:solidFill>
              </a:rPr>
              <a:t>실세계와</a:t>
            </a:r>
            <a:r>
              <a:rPr lang="ko-KR" altLang="en-US" sz="1600" dirty="0">
                <a:solidFill>
                  <a:srgbClr val="7030A0"/>
                </a:solidFill>
              </a:rPr>
              <a:t> 같은 방법으로 작동합니다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② 자바는 한번 작성되면 어디서든 실행될 수 있는 환경을 갖추고 있습니다</a:t>
            </a:r>
            <a:r>
              <a:rPr lang="en-US" altLang="ko-KR" sz="1600" dirty="0">
                <a:solidFill>
                  <a:srgbClr val="7030A0"/>
                </a:solidFill>
              </a:rPr>
              <a:t>(Write once, run anywhere).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③ 자바의 개발 환경은 무료로 제공되고 있습니다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</a:p>
          <a:p>
            <a:pPr>
              <a:buNone/>
            </a:pPr>
            <a:r>
              <a:rPr lang="en-US" altLang="ko-KR" sz="1600" dirty="0">
                <a:solidFill>
                  <a:srgbClr val="7030A0"/>
                </a:solidFill>
              </a:rPr>
              <a:t>	</a:t>
            </a:r>
            <a:r>
              <a:rPr lang="ko-KR" altLang="en-US" sz="1600" dirty="0">
                <a:solidFill>
                  <a:srgbClr val="7030A0"/>
                </a:solidFill>
              </a:rPr>
              <a:t>④ 자바는 많은 라이브러리 클래스를 제공하고 있습니다</a:t>
            </a:r>
            <a:r>
              <a:rPr lang="en-US" altLang="ko-KR" sz="1600" dirty="0">
                <a:solidFill>
                  <a:srgbClr val="7030A0"/>
                </a:solidFill>
              </a:rPr>
              <a:t>. </a:t>
            </a:r>
            <a:r>
              <a:rPr lang="ko-KR" altLang="en-US" sz="1600" dirty="0">
                <a:solidFill>
                  <a:srgbClr val="7030A0"/>
                </a:solidFill>
              </a:rPr>
              <a:t>사용자는 프로그램의 많은 부분들을 라이브러리 클래스를 이용하여 작성합니다</a:t>
            </a:r>
            <a:r>
              <a:rPr lang="en-US" altLang="ko-KR" sz="1600" dirty="0">
                <a:solidFill>
                  <a:srgbClr val="7030A0"/>
                </a:solidFill>
              </a:rPr>
              <a:t>.</a:t>
            </a:r>
            <a:endParaRPr lang="en-US" altLang="ko-KR" sz="1600" dirty="0">
              <a:solidFill>
                <a:srgbClr val="7030A0"/>
              </a:solidFill>
              <a:latin typeface="+mn-ea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학습정리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E68B0BF6-32B8-4A20-B4D1-44D2EE44FB2B}" type="slidenum">
              <a:rPr lang="en-US" altLang="ko-KR" smtClean="0"/>
              <a:pPr>
                <a:defRPr/>
              </a:pPr>
              <a:t>39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270728133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160912" y="3164542"/>
            <a:ext cx="5486574" cy="3058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>
              <a:lnSpc>
                <a:spcPct val="125000"/>
              </a:lnSpc>
            </a:pPr>
            <a:r>
              <a:rPr lang="ko-KR" altLang="en-US" dirty="0"/>
              <a:t>컴퓨터를 통해 쇼핑을 한다</a:t>
            </a:r>
            <a:r>
              <a:rPr lang="en-US" altLang="ko-KR" dirty="0"/>
              <a:t>.</a:t>
            </a:r>
          </a:p>
          <a:p>
            <a:pPr>
              <a:lnSpc>
                <a:spcPct val="125000"/>
              </a:lnSpc>
            </a:pPr>
            <a:r>
              <a:rPr lang="ko-KR" altLang="en-US" dirty="0"/>
              <a:t>컴퓨터를 통해 친구와 대화를 한다</a:t>
            </a:r>
            <a:r>
              <a:rPr lang="en-US" altLang="ko-KR" dirty="0"/>
              <a:t>.</a:t>
            </a:r>
          </a:p>
          <a:p>
            <a:pPr>
              <a:lnSpc>
                <a:spcPct val="125000"/>
              </a:lnSpc>
            </a:pPr>
            <a:r>
              <a:rPr lang="ko-KR" altLang="en-US" dirty="0"/>
              <a:t>컴퓨터를 통해 보고서를 작성한다</a:t>
            </a:r>
            <a:r>
              <a:rPr lang="en-US" altLang="ko-KR" dirty="0"/>
              <a:t>.</a:t>
            </a:r>
          </a:p>
          <a:p>
            <a:pPr lvl="1">
              <a:lnSpc>
                <a:spcPct val="125000"/>
              </a:lnSpc>
            </a:pPr>
            <a:endParaRPr lang="en-US" altLang="ko-KR" dirty="0"/>
          </a:p>
          <a:p>
            <a:pPr>
              <a:lnSpc>
                <a:spcPct val="125000"/>
              </a:lnSpc>
              <a:buFont typeface="Wingdings" panose="05000000000000000000" pitchFamily="2" charset="2"/>
              <a:buChar char="Ø"/>
            </a:pPr>
            <a:r>
              <a:rPr lang="ko-KR" altLang="en-US" dirty="0">
                <a:solidFill>
                  <a:srgbClr val="000099"/>
                </a:solidFill>
              </a:rPr>
              <a:t>우리는 컴퓨터를 통해 다양한</a:t>
            </a:r>
            <a:endParaRPr lang="en-US" altLang="ko-KR" dirty="0">
              <a:solidFill>
                <a:srgbClr val="000099"/>
              </a:solidFill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ko-KR" altLang="en-US" dirty="0">
                <a:solidFill>
                  <a:srgbClr val="000099"/>
                </a:solidFill>
              </a:rPr>
              <a:t>    일들을 하고 있지만</a:t>
            </a:r>
            <a:r>
              <a:rPr lang="en-US" altLang="ko-KR" dirty="0">
                <a:solidFill>
                  <a:srgbClr val="000099"/>
                </a:solidFill>
              </a:rPr>
              <a:t>,</a:t>
            </a:r>
          </a:p>
          <a:p>
            <a:pPr marL="0" indent="0">
              <a:lnSpc>
                <a:spcPct val="125000"/>
              </a:lnSpc>
              <a:buNone/>
            </a:pPr>
            <a:r>
              <a:rPr lang="en-US" altLang="ko-KR" dirty="0">
                <a:solidFill>
                  <a:srgbClr val="000099"/>
                </a:solidFill>
              </a:rPr>
              <a:t>    </a:t>
            </a:r>
            <a:r>
              <a:rPr lang="ko-KR" altLang="en-US" dirty="0">
                <a:solidFill>
                  <a:srgbClr val="000099"/>
                </a:solidFill>
              </a:rPr>
              <a:t>공통적인 것은 컴퓨터가</a:t>
            </a:r>
            <a:endParaRPr lang="en-US" altLang="ko-KR" dirty="0">
              <a:solidFill>
                <a:srgbClr val="000099"/>
              </a:solidFill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altLang="ko-KR" dirty="0">
                <a:solidFill>
                  <a:srgbClr val="000099"/>
                </a:solidFill>
              </a:rPr>
              <a:t>    </a:t>
            </a:r>
            <a:r>
              <a:rPr lang="ko-KR" altLang="en-US" dirty="0">
                <a:solidFill>
                  <a:srgbClr val="000099"/>
                </a:solidFill>
              </a:rPr>
              <a:t>소프트웨어</a:t>
            </a:r>
            <a:r>
              <a:rPr lang="en-US" altLang="ko-KR" dirty="0">
                <a:solidFill>
                  <a:srgbClr val="000099"/>
                </a:solidFill>
              </a:rPr>
              <a:t>(</a:t>
            </a:r>
            <a:r>
              <a:rPr lang="ko-KR" altLang="en-US" dirty="0">
                <a:solidFill>
                  <a:srgbClr val="000099"/>
                </a:solidFill>
              </a:rPr>
              <a:t>프로그램</a:t>
            </a:r>
            <a:r>
              <a:rPr lang="en-US" altLang="ko-KR" dirty="0">
                <a:solidFill>
                  <a:srgbClr val="000099"/>
                </a:solidFill>
              </a:rPr>
              <a:t>)</a:t>
            </a:r>
            <a:r>
              <a:rPr lang="ko-KR" altLang="en-US" dirty="0">
                <a:solidFill>
                  <a:srgbClr val="000099"/>
                </a:solidFill>
              </a:rPr>
              <a:t>를</a:t>
            </a:r>
            <a:endParaRPr lang="en-US" altLang="ko-KR" dirty="0">
              <a:solidFill>
                <a:srgbClr val="000099"/>
              </a:solidFill>
            </a:endParaRPr>
          </a:p>
          <a:p>
            <a:pPr marL="0" indent="0">
              <a:lnSpc>
                <a:spcPct val="125000"/>
              </a:lnSpc>
              <a:buNone/>
            </a:pPr>
            <a:r>
              <a:rPr lang="en-US" altLang="ko-KR" dirty="0">
                <a:solidFill>
                  <a:srgbClr val="000099"/>
                </a:solidFill>
              </a:rPr>
              <a:t>   </a:t>
            </a:r>
            <a:r>
              <a:rPr lang="ko-KR" altLang="en-US" dirty="0">
                <a:solidFill>
                  <a:srgbClr val="000099"/>
                </a:solidFill>
              </a:rPr>
              <a:t> 실행한다는 것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1-1 </a:t>
            </a:r>
            <a:r>
              <a:rPr lang="ko-KR" altLang="en-US" dirty="0"/>
              <a:t>컴퓨터가 실행하는 것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1 </a:t>
            </a:r>
            <a:r>
              <a:rPr lang="ko-KR" altLang="en-US" dirty="0"/>
              <a:t>컴퓨터는 무엇을 실행하는가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4</a:t>
            </a:fld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461436278"/>
      </p:ext>
    </p:extLst>
  </p:cSld>
  <p:clrMapOvr>
    <a:masterClrMapping/>
  </p:clrMapOvr>
  <p:transition>
    <p:fade/>
  </p:transition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 rtlCol="0">
            <a:noAutofit/>
          </a:bodyPr>
          <a:lstStyle/>
          <a:p>
            <a:pPr marL="0" indent="0">
              <a:buNone/>
              <a:defRPr/>
            </a:pPr>
            <a:r>
              <a:rPr lang="ko-KR" altLang="en-US" dirty="0" err="1">
                <a:latin typeface="+mn-ea"/>
              </a:rPr>
              <a:t>자바란</a:t>
            </a:r>
            <a:r>
              <a:rPr lang="en-US" altLang="ko-KR" dirty="0">
                <a:latin typeface="+mn-ea"/>
              </a:rPr>
              <a:t>?</a:t>
            </a:r>
          </a:p>
          <a:p>
            <a:pPr lvl="1">
              <a:defRPr/>
            </a:pPr>
            <a:r>
              <a:rPr lang="ko-KR" altLang="en-US" b="1" dirty="0">
                <a:solidFill>
                  <a:srgbClr val="7030A0"/>
                </a:solidFill>
                <a:latin typeface="+mn-ea"/>
              </a:rPr>
              <a:t>자바는 객체지향 언어이고 객체지향 언어는 우리의 </a:t>
            </a:r>
            <a:r>
              <a:rPr lang="ko-KR" altLang="en-US" b="1" dirty="0" err="1">
                <a:solidFill>
                  <a:srgbClr val="7030A0"/>
                </a:solidFill>
                <a:latin typeface="+mn-ea"/>
              </a:rPr>
              <a:t>실세계와</a:t>
            </a:r>
            <a:r>
              <a:rPr lang="ko-KR" altLang="en-US" b="1" dirty="0">
                <a:solidFill>
                  <a:srgbClr val="7030A0"/>
                </a:solidFill>
                <a:latin typeface="+mn-ea"/>
              </a:rPr>
              <a:t> 같은 방법으로 작동한다</a:t>
            </a:r>
            <a:r>
              <a:rPr lang="en-US" altLang="ko-KR" b="1" dirty="0">
                <a:solidFill>
                  <a:srgbClr val="7030A0"/>
                </a:solidFill>
                <a:latin typeface="+mn-ea"/>
              </a:rPr>
              <a:t>.</a:t>
            </a:r>
          </a:p>
          <a:p>
            <a:pPr lvl="1">
              <a:defRPr/>
            </a:pPr>
            <a:r>
              <a:rPr lang="ko-KR" altLang="en-US" b="1" dirty="0">
                <a:solidFill>
                  <a:srgbClr val="7030A0"/>
                </a:solidFill>
                <a:latin typeface="+mn-ea"/>
              </a:rPr>
              <a:t>자바는 한번 작성되면 어디서든 실행될 수 있는 환경을 갖추고 있다</a:t>
            </a:r>
            <a:r>
              <a:rPr lang="en-US" altLang="ko-KR" b="1" dirty="0">
                <a:solidFill>
                  <a:srgbClr val="7030A0"/>
                </a:solidFill>
                <a:latin typeface="+mn-ea"/>
              </a:rPr>
              <a:t>(Write once,  run anywhere).</a:t>
            </a:r>
          </a:p>
          <a:p>
            <a:pPr lvl="1">
              <a:defRPr/>
            </a:pPr>
            <a:r>
              <a:rPr lang="ko-KR" altLang="en-US" b="1" dirty="0">
                <a:solidFill>
                  <a:srgbClr val="7030A0"/>
                </a:solidFill>
                <a:latin typeface="+mn-ea"/>
              </a:rPr>
              <a:t>자바의 개발 환경은 무료로 제공되고 있다</a:t>
            </a:r>
            <a:r>
              <a:rPr lang="en-US" altLang="ko-KR" b="1" dirty="0">
                <a:solidFill>
                  <a:srgbClr val="7030A0"/>
                </a:solidFill>
                <a:latin typeface="+mn-ea"/>
              </a:rPr>
              <a:t>.</a:t>
            </a:r>
          </a:p>
          <a:p>
            <a:pPr lvl="1">
              <a:defRPr/>
            </a:pPr>
            <a:r>
              <a:rPr lang="ko-KR" altLang="en-US" b="1" dirty="0">
                <a:solidFill>
                  <a:srgbClr val="7030A0"/>
                </a:solidFill>
                <a:latin typeface="+mn-ea"/>
              </a:rPr>
              <a:t>자바는 초기의 </a:t>
            </a:r>
            <a:r>
              <a:rPr lang="en-US" altLang="ko-KR" b="1" dirty="0">
                <a:solidFill>
                  <a:srgbClr val="7030A0"/>
                </a:solidFill>
                <a:latin typeface="+mn-ea"/>
              </a:rPr>
              <a:t>1.0 </a:t>
            </a:r>
            <a:r>
              <a:rPr lang="ko-KR" altLang="en-US" b="1" dirty="0">
                <a:solidFill>
                  <a:srgbClr val="7030A0"/>
                </a:solidFill>
                <a:latin typeface="+mn-ea"/>
              </a:rPr>
              <a:t>버전부터 현재의 </a:t>
            </a:r>
            <a:r>
              <a:rPr lang="en-US" altLang="ko-KR" b="1" dirty="0">
                <a:solidFill>
                  <a:srgbClr val="7030A0"/>
                </a:solidFill>
                <a:latin typeface="+mn-ea"/>
              </a:rPr>
              <a:t>8</a:t>
            </a:r>
            <a:r>
              <a:rPr lang="ko-KR" altLang="en-US" b="1" dirty="0">
                <a:solidFill>
                  <a:srgbClr val="7030A0"/>
                </a:solidFill>
                <a:latin typeface="+mn-ea"/>
              </a:rPr>
              <a:t>까지 지속적으로 새로운 버전이 출시되고 있다</a:t>
            </a:r>
            <a:r>
              <a:rPr lang="en-US" altLang="ko-KR" b="1" dirty="0">
                <a:solidFill>
                  <a:srgbClr val="7030A0"/>
                </a:solidFill>
                <a:latin typeface="+mn-ea"/>
              </a:rPr>
              <a:t>.</a:t>
            </a:r>
          </a:p>
          <a:p>
            <a:pPr marL="0" indent="0">
              <a:buNone/>
              <a:defRPr/>
            </a:pPr>
            <a:endParaRPr lang="en-US" altLang="ko-KR" dirty="0">
              <a:latin typeface="+mn-ea"/>
            </a:endParaRPr>
          </a:p>
          <a:p>
            <a:pPr marL="0" indent="0">
              <a:buNone/>
              <a:defRPr/>
            </a:pPr>
            <a:r>
              <a:rPr lang="ko-KR" altLang="en-US" dirty="0">
                <a:latin typeface="+mn-ea"/>
              </a:rPr>
              <a:t>자바 </a:t>
            </a:r>
            <a:r>
              <a:rPr lang="ko-KR" altLang="en-US" dirty="0" err="1">
                <a:latin typeface="+mn-ea"/>
              </a:rPr>
              <a:t>가상기계</a:t>
            </a:r>
            <a:endParaRPr lang="en-US" altLang="ko-KR" dirty="0">
              <a:latin typeface="+mn-ea"/>
            </a:endParaRPr>
          </a:p>
          <a:p>
            <a:pPr lvl="1">
              <a:defRPr/>
            </a:pPr>
            <a:r>
              <a:rPr lang="ko-KR" altLang="en-US" b="1" dirty="0">
                <a:solidFill>
                  <a:srgbClr val="7030A0"/>
                </a:solidFill>
                <a:latin typeface="+mn-ea"/>
              </a:rPr>
              <a:t>상이한 하드웨어와 운영체제를 가진 컴퓨터에서 동일하게 동작하도록 자바 가상 기계를 구성</a:t>
            </a:r>
            <a:endParaRPr lang="en-US" altLang="ko-KR" b="1" dirty="0">
              <a:solidFill>
                <a:srgbClr val="7030A0"/>
              </a:solidFill>
              <a:latin typeface="+mn-ea"/>
            </a:endParaRPr>
          </a:p>
          <a:p>
            <a:pPr lvl="1">
              <a:defRPr/>
            </a:pPr>
            <a:r>
              <a:rPr lang="ko-KR" altLang="en-US" b="1" dirty="0">
                <a:solidFill>
                  <a:srgbClr val="7030A0"/>
                </a:solidFill>
                <a:latin typeface="+mn-ea"/>
              </a:rPr>
              <a:t>각 운영체제에 적합한 자바가상기계 제공</a:t>
            </a:r>
            <a:endParaRPr lang="en-US" altLang="ko-KR" b="1" dirty="0">
              <a:solidFill>
                <a:srgbClr val="7030A0"/>
              </a:solidFill>
              <a:latin typeface="+mn-ea"/>
            </a:endParaRPr>
          </a:p>
        </p:txBody>
      </p:sp>
      <p:sp>
        <p:nvSpPr>
          <p:cNvPr id="7" name="텍스트 개체 틀 6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 </a:t>
            </a:r>
            <a:r>
              <a:rPr lang="ko-KR" altLang="en-US" dirty="0"/>
              <a:t>학습정리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E68B0BF6-32B8-4A20-B4D1-44D2EE44FB2B}" type="slidenum">
              <a:rPr lang="en-US" altLang="ko-KR" smtClean="0"/>
              <a:pPr>
                <a:defRPr/>
              </a:pPr>
              <a:t>40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525578319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사람과 컴퓨터의 상호작용 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2-1 </a:t>
            </a:r>
            <a:r>
              <a:rPr lang="ko-KR" altLang="en-US" dirty="0"/>
              <a:t>컴퓨터와 사람의 상호작용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5</a:t>
            </a:fld>
            <a:endParaRPr lang="en-US" altLang="ko-KR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92560" y="2060848"/>
            <a:ext cx="7362825" cy="3905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471078083"/>
      </p:ext>
    </p:extLst>
  </p:cSld>
  <p:clrMapOvr>
    <a:masterClrMapping/>
  </p:clrMapOvr>
  <p:transition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사람의 언어를 컴퓨터가 인지</a:t>
            </a:r>
            <a:endParaRPr lang="en-US" altLang="ko-KR" dirty="0"/>
          </a:p>
          <a:p>
            <a:pPr lvl="1"/>
            <a:r>
              <a:rPr lang="ko-KR" altLang="en-US" dirty="0"/>
              <a:t>많은 과학자들에 의해 사람들이 사용하는 자연어</a:t>
            </a:r>
            <a:r>
              <a:rPr lang="en-US" altLang="ko-KR" dirty="0"/>
              <a:t>(Natural Language)</a:t>
            </a:r>
            <a:r>
              <a:rPr lang="ko-KR" altLang="en-US" dirty="0"/>
              <a:t>를 컴퓨터가 인식하기 위한 노력이 인공지능</a:t>
            </a:r>
            <a:r>
              <a:rPr lang="en-US" altLang="ko-KR" dirty="0"/>
              <a:t>(Artificial Intelligence) </a:t>
            </a:r>
            <a:r>
              <a:rPr lang="ko-KR" altLang="en-US" dirty="0"/>
              <a:t>분야에서 이루어졌음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컴퓨터 언어를 사람이 사용</a:t>
            </a:r>
            <a:endParaRPr lang="en-US" altLang="ko-KR" dirty="0"/>
          </a:p>
          <a:p>
            <a:pPr lvl="1"/>
            <a:r>
              <a:rPr lang="ko-KR" altLang="en-US" dirty="0"/>
              <a:t>컴퓨터 언어인 </a:t>
            </a:r>
            <a:r>
              <a:rPr lang="en-US" altLang="ko-KR" dirty="0"/>
              <a:t>2</a:t>
            </a:r>
            <a:r>
              <a:rPr lang="ko-KR" altLang="en-US" dirty="0"/>
              <a:t>진법만을 사용해서 컴퓨터를 사용한다는 것은 사람에게는 너무나도 힘들고 어려운 일임</a:t>
            </a:r>
            <a:endParaRPr lang="en-US" altLang="ko-KR" dirty="0"/>
          </a:p>
          <a:p>
            <a:pPr lvl="1"/>
            <a:endParaRPr lang="en-US" altLang="ko-KR" dirty="0"/>
          </a:p>
          <a:p>
            <a:r>
              <a:rPr lang="ko-KR" altLang="en-US" dirty="0"/>
              <a:t>사람과 컴퓨터의 공동언어 사용</a:t>
            </a:r>
            <a:r>
              <a:rPr lang="en-US" altLang="ko-KR" dirty="0"/>
              <a:t>(</a:t>
            </a:r>
            <a:r>
              <a:rPr lang="ko-KR" altLang="en-US" dirty="0"/>
              <a:t>프로그래밍 언어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컴퓨터와 사람이 상호작용을 하기 위해서는 반드시 프로그래밍 언어를 사용해야 함</a:t>
            </a:r>
            <a:endParaRPr lang="en-US" altLang="ko-KR" dirty="0"/>
          </a:p>
          <a:p>
            <a:pPr lvl="1"/>
            <a:endParaRPr lang="en-US" altLang="ko-KR" dirty="0"/>
          </a:p>
          <a:p>
            <a:endParaRPr lang="ko-KR" altLang="en-US" dirty="0"/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2-1 </a:t>
            </a:r>
            <a:r>
              <a:rPr lang="ko-KR" altLang="en-US" dirty="0"/>
              <a:t>컴퓨터와 사람의 상호작용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6</a:t>
            </a:fld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761062553"/>
      </p:ext>
    </p:extLst>
  </p:cSld>
  <p:clrMapOvr>
    <a:masterClrMapping/>
  </p:clrMapOvr>
  <p:transition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프로그래밍 언어의 발전 단계에 따른 세대별 구분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2-2 </a:t>
            </a:r>
            <a:r>
              <a:rPr lang="ko-KR" altLang="en-US" dirty="0"/>
              <a:t>프로그래밍 언어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7</a:t>
            </a:fld>
            <a:endParaRPr lang="en-US" altLang="ko-KR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6542" y="2438400"/>
            <a:ext cx="8716715" cy="225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5111820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주요 언어로 작성된 프로그램</a:t>
            </a:r>
            <a:r>
              <a:rPr lang="en-US" altLang="ko-KR" dirty="0"/>
              <a:t>(1</a:t>
            </a:r>
            <a:r>
              <a:rPr lang="ko-KR" altLang="en-US" dirty="0"/>
              <a:t>부터 </a:t>
            </a:r>
            <a:r>
              <a:rPr lang="en-US" altLang="ko-KR" dirty="0"/>
              <a:t>100</a:t>
            </a:r>
            <a:r>
              <a:rPr lang="ko-KR" altLang="en-US" dirty="0"/>
              <a:t>까지의 합을 구하는 프로그램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어셈블리 프로그램 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2-2 </a:t>
            </a:r>
            <a:r>
              <a:rPr lang="ko-KR" altLang="en-US" dirty="0"/>
              <a:t>프로그래밍 언어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8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776536" y="2348880"/>
          <a:ext cx="8534400" cy="4263752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66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64008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63752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TESTS </a:t>
                      </a:r>
                    </a:p>
                    <a:p>
                      <a:pPr latinLnBrk="1"/>
                      <a:r>
                        <a:rPr lang="en-US" altLang="ko-KR" b="0" dirty="0"/>
                        <a:t>BEGIN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LOOP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BASE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TART </a:t>
                      </a:r>
                    </a:p>
                    <a:p>
                      <a:pPr latinLnBrk="1"/>
                      <a:r>
                        <a:rPr lang="en-US" altLang="ko-KR" b="0" dirty="0"/>
                        <a:t>BALR </a:t>
                      </a:r>
                    </a:p>
                    <a:p>
                      <a:pPr latinLnBrk="1"/>
                      <a:r>
                        <a:rPr lang="en-US" altLang="ko-KR" b="0" dirty="0"/>
                        <a:t>USING</a:t>
                      </a:r>
                    </a:p>
                    <a:p>
                      <a:pPr latinLnBrk="1"/>
                      <a:r>
                        <a:rPr lang="en-US" altLang="ko-KR" b="0" dirty="0"/>
                        <a:t>SR </a:t>
                      </a:r>
                    </a:p>
                    <a:p>
                      <a:pPr latinLnBrk="1"/>
                      <a:r>
                        <a:rPr lang="en-US" altLang="ko-KR" b="0" dirty="0"/>
                        <a:t>L </a:t>
                      </a:r>
                    </a:p>
                    <a:p>
                      <a:pPr latinLnBrk="1"/>
                      <a:r>
                        <a:rPr lang="en-US" altLang="ko-KR" b="0" dirty="0"/>
                        <a:t>L </a:t>
                      </a:r>
                    </a:p>
                    <a:p>
                      <a:pPr latinLnBrk="1"/>
                      <a:r>
                        <a:rPr lang="en-US" altLang="ko-KR" b="0" dirty="0"/>
                        <a:t>AR </a:t>
                      </a:r>
                    </a:p>
                    <a:p>
                      <a:pPr latinLnBrk="1"/>
                      <a:r>
                        <a:rPr lang="en-US" altLang="ko-KR" b="0" dirty="0"/>
                        <a:t>SR </a:t>
                      </a:r>
                    </a:p>
                    <a:p>
                      <a:pPr latinLnBrk="1"/>
                      <a:r>
                        <a:rPr lang="en-US" altLang="ko-KR" b="0" dirty="0"/>
                        <a:t>BCT </a:t>
                      </a:r>
                    </a:p>
                    <a:p>
                      <a:pPr latinLnBrk="1"/>
                      <a:r>
                        <a:rPr lang="en-US" altLang="ko-KR" b="0" dirty="0"/>
                        <a:t>BR </a:t>
                      </a:r>
                    </a:p>
                    <a:p>
                      <a:pPr latinLnBrk="1"/>
                      <a:r>
                        <a:rPr lang="en-US" altLang="ko-KR" b="0" dirty="0"/>
                        <a:t>LTORG</a:t>
                      </a:r>
                    </a:p>
                    <a:p>
                      <a:pPr latinLnBrk="1"/>
                      <a:r>
                        <a:rPr lang="en-US" altLang="ko-KR" b="0" dirty="0"/>
                        <a:t>EQU </a:t>
                      </a:r>
                    </a:p>
                    <a:p>
                      <a:pPr latinLnBrk="1"/>
                      <a:r>
                        <a:rPr lang="en-US" altLang="ko-KR" b="0" dirty="0"/>
                        <a:t>END</a:t>
                      </a:r>
                      <a:endParaRPr lang="ko-KR" altLang="en-US" b="0" dirty="0"/>
                    </a:p>
                  </a:txBody>
                  <a:tcPr>
                    <a:lnL>
                      <a:noFill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0</a:t>
                      </a:r>
                    </a:p>
                    <a:p>
                      <a:pPr latinLnBrk="1"/>
                      <a:r>
                        <a:rPr lang="en-US" altLang="ko-KR" b="0" dirty="0"/>
                        <a:t>BASE,0</a:t>
                      </a:r>
                    </a:p>
                    <a:p>
                      <a:pPr latinLnBrk="1"/>
                      <a:r>
                        <a:rPr lang="en-US" altLang="ko-KR" b="0" dirty="0"/>
                        <a:t>BEGIN+2,BASE</a:t>
                      </a:r>
                    </a:p>
                    <a:p>
                      <a:pPr latinLnBrk="1"/>
                      <a:r>
                        <a:rPr lang="en-US" altLang="ko-KR" b="0" dirty="0"/>
                        <a:t>4,4</a:t>
                      </a:r>
                    </a:p>
                    <a:p>
                      <a:pPr latinLnBrk="1"/>
                      <a:r>
                        <a:rPr lang="en-US" altLang="ko-KR" b="0" dirty="0"/>
                        <a:t>2,=F'1'</a:t>
                      </a:r>
                    </a:p>
                    <a:p>
                      <a:pPr latinLnBrk="1"/>
                      <a:r>
                        <a:rPr lang="en-US" altLang="ko-KR" b="0" dirty="0"/>
                        <a:t>3,=F'100'</a:t>
                      </a:r>
                    </a:p>
                    <a:p>
                      <a:pPr latinLnBrk="1"/>
                      <a:r>
                        <a:rPr lang="en-US" altLang="ko-KR" b="0" dirty="0"/>
                        <a:t>4,3</a:t>
                      </a:r>
                    </a:p>
                    <a:p>
                      <a:pPr latinLnBrk="1"/>
                      <a:r>
                        <a:rPr lang="en-US" altLang="ko-KR" b="0" dirty="0"/>
                        <a:t>3,2</a:t>
                      </a:r>
                    </a:p>
                    <a:p>
                      <a:pPr latinLnBrk="1"/>
                      <a:r>
                        <a:rPr lang="en-US" altLang="ko-KR" b="0" dirty="0"/>
                        <a:t>3,*-4</a:t>
                      </a:r>
                    </a:p>
                    <a:p>
                      <a:pPr latinLnBrk="1"/>
                      <a:r>
                        <a:rPr lang="en-US" altLang="ko-KR" b="0" dirty="0"/>
                        <a:t>14</a:t>
                      </a:r>
                    </a:p>
                    <a:p>
                      <a:pPr latinLnBrk="1"/>
                      <a:endParaRPr lang="en-US" altLang="ko-KR" b="0" dirty="0"/>
                    </a:p>
                    <a:p>
                      <a:pPr latinLnBrk="1"/>
                      <a:r>
                        <a:rPr lang="en-US" altLang="ko-KR" b="0" dirty="0"/>
                        <a:t>15</a:t>
                      </a:r>
                      <a:endParaRPr lang="ko-KR" altLang="en-US" b="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782504" y="3241854"/>
            <a:ext cx="3286148" cy="1643074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6772" y="2344384"/>
            <a:ext cx="7248028" cy="410721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39985610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내용 개체 틀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주요 언어로 작성된 프로그램</a:t>
            </a:r>
            <a:r>
              <a:rPr lang="en-US" altLang="ko-KR" dirty="0"/>
              <a:t>(1</a:t>
            </a:r>
            <a:r>
              <a:rPr lang="ko-KR" altLang="en-US" dirty="0"/>
              <a:t>부터 </a:t>
            </a:r>
            <a:r>
              <a:rPr lang="en-US" altLang="ko-KR" dirty="0"/>
              <a:t>100</a:t>
            </a:r>
            <a:r>
              <a:rPr lang="ko-KR" altLang="en-US" dirty="0"/>
              <a:t>까지의 합을 구하는 프로그램</a:t>
            </a:r>
            <a:r>
              <a:rPr lang="en-US" altLang="ko-KR" dirty="0"/>
              <a:t>)</a:t>
            </a:r>
          </a:p>
          <a:p>
            <a:pPr lvl="1"/>
            <a:r>
              <a:rPr lang="ko-KR" altLang="en-US" dirty="0"/>
              <a:t>포트란 프로그램</a:t>
            </a:r>
          </a:p>
        </p:txBody>
      </p:sp>
      <p:sp>
        <p:nvSpPr>
          <p:cNvPr id="9" name="텍스트 개체 틀 8"/>
          <p:cNvSpPr>
            <a:spLocks noGrp="1"/>
          </p:cNvSpPr>
          <p:nvPr>
            <p:ph type="body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ko-KR" dirty="0"/>
              <a:t>2-2 </a:t>
            </a:r>
            <a:r>
              <a:rPr lang="ko-KR" altLang="en-US" dirty="0"/>
              <a:t>프로그래밍 언어</a:t>
            </a:r>
          </a:p>
        </p:txBody>
      </p:sp>
      <p:sp>
        <p:nvSpPr>
          <p:cNvPr id="6" name="제목 5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ko-KR" dirty="0"/>
              <a:t>2 </a:t>
            </a:r>
            <a:r>
              <a:rPr lang="ko-KR" altLang="en-US" dirty="0"/>
              <a:t>프로그램은 어떻게 만들어지는가</a:t>
            </a:r>
            <a:r>
              <a:rPr lang="en-US" altLang="ko-KR" dirty="0"/>
              <a:t>?</a:t>
            </a:r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pPr>
              <a:defRPr/>
            </a:pPr>
            <a:fld id="{4FD73FAA-EDF4-477B-8EE5-59031FF4DC00}" type="slidenum">
              <a:rPr lang="en-US" altLang="ko-KR" smtClean="0"/>
              <a:pPr>
                <a:defRPr/>
              </a:pPr>
              <a:t>9</a:t>
            </a:fld>
            <a:endParaRPr lang="en-US" altLang="ko-KR"/>
          </a:p>
        </p:txBody>
      </p:sp>
      <p:graphicFrame>
        <p:nvGraphicFramePr>
          <p:cNvPr id="7" name="표 6"/>
          <p:cNvGraphicFramePr>
            <a:graphicFrameLocks noGrp="1"/>
          </p:cNvGraphicFramePr>
          <p:nvPr/>
        </p:nvGraphicFramePr>
        <p:xfrm>
          <a:off x="685800" y="2276872"/>
          <a:ext cx="8534400" cy="4047728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1066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467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047728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b="0" dirty="0"/>
                        <a:t> </a:t>
                      </a:r>
                    </a:p>
                    <a:p>
                      <a:pPr latinLnBrk="1"/>
                      <a:r>
                        <a:rPr lang="ko-KR" altLang="en-US" b="0" dirty="0"/>
                        <a:t> </a:t>
                      </a:r>
                    </a:p>
                    <a:p>
                      <a:pPr latinLnBrk="1"/>
                      <a:r>
                        <a:rPr lang="ko-KR" altLang="en-US" b="0" dirty="0"/>
                        <a:t>  </a:t>
                      </a:r>
                    </a:p>
                    <a:p>
                      <a:pPr latinLnBrk="1"/>
                      <a:r>
                        <a:rPr lang="en-US" altLang="ko-KR" b="0" dirty="0"/>
                        <a:t>100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200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</a:p>
                    <a:p>
                      <a:pPr latinLnBrk="1"/>
                      <a:r>
                        <a:rPr lang="en-US" altLang="ko-KR" b="0" dirty="0"/>
                        <a:t> </a:t>
                      </a:r>
                      <a:endParaRPr lang="ko-KR" altLang="en-US" b="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b="0" dirty="0"/>
                        <a:t>ISUM=0</a:t>
                      </a:r>
                    </a:p>
                    <a:p>
                      <a:pPr latinLnBrk="1"/>
                      <a:r>
                        <a:rPr lang="en-US" altLang="ko-KR" b="0" dirty="0"/>
                        <a:t>DO 100 I=1,100,1</a:t>
                      </a:r>
                    </a:p>
                    <a:p>
                      <a:pPr latinLnBrk="1"/>
                      <a:r>
                        <a:rPr lang="en-US" altLang="ko-KR" b="0" dirty="0"/>
                        <a:t>               ISUM=ISUM+I</a:t>
                      </a:r>
                    </a:p>
                    <a:p>
                      <a:pPr latinLnBrk="1"/>
                      <a:r>
                        <a:rPr lang="en-US" altLang="ko-KR" b="0" dirty="0"/>
                        <a:t>CONTINUE</a:t>
                      </a:r>
                    </a:p>
                    <a:p>
                      <a:pPr latinLnBrk="1"/>
                      <a:r>
                        <a:rPr lang="en-US" altLang="ko-KR" b="0" dirty="0"/>
                        <a:t>WRITE (6,200) ISUM</a:t>
                      </a:r>
                    </a:p>
                    <a:p>
                      <a:pPr latinLnBrk="1"/>
                      <a:r>
                        <a:rPr lang="en-US" altLang="ko-KR" b="0" dirty="0"/>
                        <a:t>FORMAT(8X,I5)</a:t>
                      </a:r>
                    </a:p>
                    <a:p>
                      <a:pPr latinLnBrk="1"/>
                      <a:r>
                        <a:rPr lang="en-US" altLang="ko-KR" b="0" dirty="0"/>
                        <a:t>STOP</a:t>
                      </a:r>
                    </a:p>
                    <a:p>
                      <a:pPr latinLnBrk="1"/>
                      <a:r>
                        <a:rPr lang="en-US" altLang="ko-KR" b="0" dirty="0"/>
                        <a:t>END</a:t>
                      </a:r>
                      <a:endParaRPr lang="ko-KR" altLang="en-US" b="0" dirty="0"/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  <p:sp>
        <p:nvSpPr>
          <p:cNvPr id="8" name="직사각형 7"/>
          <p:cNvSpPr/>
          <p:nvPr/>
        </p:nvSpPr>
        <p:spPr>
          <a:xfrm>
            <a:off x="683972" y="2563118"/>
            <a:ext cx="4071966" cy="857256"/>
          </a:xfrm>
          <a:prstGeom prst="rect">
            <a:avLst/>
          </a:prstGeom>
          <a:noFill/>
          <a:ln w="28575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" y="2295499"/>
            <a:ext cx="8182048" cy="3145426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49783985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theme/theme1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1706</Words>
  <Application>Microsoft Office PowerPoint</Application>
  <PresentationFormat>A4 용지(210x297mm)</PresentationFormat>
  <Paragraphs>419</Paragraphs>
  <Slides>40</Slides>
  <Notes>40</Notes>
  <HiddenSlides>0</HiddenSlides>
  <MMClips>0</MMClips>
  <ScaleCrop>false</ScaleCrop>
  <HeadingPairs>
    <vt:vector size="8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포함된 OLE 서버</vt:lpstr>
      </vt:variant>
      <vt:variant>
        <vt:i4>1</vt:i4>
      </vt:variant>
      <vt:variant>
        <vt:lpstr>슬라이드 제목</vt:lpstr>
      </vt:variant>
      <vt:variant>
        <vt:i4>40</vt:i4>
      </vt:variant>
    </vt:vector>
  </HeadingPairs>
  <TitlesOfParts>
    <vt:vector size="47" baseType="lpstr">
      <vt:lpstr>굴림</vt:lpstr>
      <vt:lpstr>맑은 고딕</vt:lpstr>
      <vt:lpstr>Arial</vt:lpstr>
      <vt:lpstr>Arial Black</vt:lpstr>
      <vt:lpstr>Wingdings</vt:lpstr>
      <vt:lpstr>1_디자인 사용자 지정</vt:lpstr>
      <vt:lpstr>Image</vt:lpstr>
      <vt:lpstr>1부  개요</vt:lpstr>
      <vt:lpstr>1장 컴퓨터와 프로그램 그리고 자바</vt:lpstr>
      <vt:lpstr> </vt:lpstr>
      <vt:lpstr>1 컴퓨터는 무엇을 실행하는가?</vt:lpstr>
      <vt:lpstr>2 프로그램은 어떻게 만들어지는가?</vt:lpstr>
      <vt:lpstr>2 프로그램은 어떻게 만들어지는가?</vt:lpstr>
      <vt:lpstr>2 프로그램은 어떻게 만들어지는가?</vt:lpstr>
      <vt:lpstr>2 프로그램은 어떻게 만들어지는가?</vt:lpstr>
      <vt:lpstr>2 프로그램은 어떻게 만들어지는가?</vt:lpstr>
      <vt:lpstr>2 프로그램은 어떻게 만들어지는가?</vt:lpstr>
      <vt:lpstr>2 프로그램은 어떻게 만들어지는가?</vt:lpstr>
      <vt:lpstr>2 프로그램은 어떻게 만들어지는가?</vt:lpstr>
      <vt:lpstr>2 프로그램은 어떻게 만들어지는가?</vt:lpstr>
      <vt:lpstr>2 프로그램은 어떻게 만들어지는가?</vt:lpstr>
      <vt:lpstr>2 프로그램은 어떻게 만들어지는가?</vt:lpstr>
      <vt:lpstr>3 프로그램은 컴퓨터에서 어떻게 실행되는가?</vt:lpstr>
      <vt:lpstr>3 프로그램은 컴퓨터에서 어떻게 실행되는가?</vt:lpstr>
      <vt:lpstr>3 프로그램은 컴퓨터에서 어떻게 실행되는가?</vt:lpstr>
      <vt:lpstr>PowerPoint 프레젠테이션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4 프로그래밍 언어 Java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79</cp:revision>
  <cp:lastPrinted>1601-01-01T00:00:00Z</cp:lastPrinted>
  <dcterms:created xsi:type="dcterms:W3CDTF">1601-01-01T00:00:00Z</dcterms:created>
  <dcterms:modified xsi:type="dcterms:W3CDTF">2023-12-26T02:17:09Z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</Properties>
</file>